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5"/>
  </p:notesMasterIdLst>
  <p:handoutMasterIdLst>
    <p:handoutMasterId r:id="rId136"/>
  </p:handoutMasterIdLst>
  <p:sldIdLst>
    <p:sldId id="259" r:id="rId2"/>
    <p:sldId id="320" r:id="rId3"/>
    <p:sldId id="860" r:id="rId4"/>
    <p:sldId id="861" r:id="rId5"/>
    <p:sldId id="790" r:id="rId6"/>
    <p:sldId id="335" r:id="rId7"/>
    <p:sldId id="789" r:id="rId8"/>
    <p:sldId id="859" r:id="rId9"/>
    <p:sldId id="857" r:id="rId10"/>
    <p:sldId id="484" r:id="rId11"/>
    <p:sldId id="875" r:id="rId12"/>
    <p:sldId id="455" r:id="rId13"/>
    <p:sldId id="438" r:id="rId14"/>
    <p:sldId id="469" r:id="rId15"/>
    <p:sldId id="470" r:id="rId16"/>
    <p:sldId id="457" r:id="rId17"/>
    <p:sldId id="858" r:id="rId18"/>
    <p:sldId id="862" r:id="rId19"/>
    <p:sldId id="863" r:id="rId20"/>
    <p:sldId id="864" r:id="rId21"/>
    <p:sldId id="270" r:id="rId22"/>
    <p:sldId id="781" r:id="rId23"/>
    <p:sldId id="785" r:id="rId24"/>
    <p:sldId id="782" r:id="rId25"/>
    <p:sldId id="783" r:id="rId26"/>
    <p:sldId id="787" r:id="rId27"/>
    <p:sldId id="325" r:id="rId28"/>
    <p:sldId id="330" r:id="rId29"/>
    <p:sldId id="324" r:id="rId30"/>
    <p:sldId id="323" r:id="rId31"/>
    <p:sldId id="331" r:id="rId32"/>
    <p:sldId id="332" r:id="rId33"/>
    <p:sldId id="333" r:id="rId34"/>
    <p:sldId id="334" r:id="rId35"/>
    <p:sldId id="865" r:id="rId36"/>
    <p:sldId id="1425" r:id="rId37"/>
    <p:sldId id="1431" r:id="rId38"/>
    <p:sldId id="1426" r:id="rId39"/>
    <p:sldId id="1430" r:id="rId40"/>
    <p:sldId id="271" r:id="rId41"/>
    <p:sldId id="281" r:id="rId42"/>
    <p:sldId id="866" r:id="rId43"/>
    <p:sldId id="355" r:id="rId44"/>
    <p:sldId id="356" r:id="rId45"/>
    <p:sldId id="329" r:id="rId46"/>
    <p:sldId id="286" r:id="rId47"/>
    <p:sldId id="285" r:id="rId48"/>
    <p:sldId id="327" r:id="rId49"/>
    <p:sldId id="879" r:id="rId50"/>
    <p:sldId id="1438" r:id="rId51"/>
    <p:sldId id="770" r:id="rId52"/>
    <p:sldId id="771" r:id="rId53"/>
    <p:sldId id="772" r:id="rId54"/>
    <p:sldId id="678" r:id="rId55"/>
    <p:sldId id="679" r:id="rId56"/>
    <p:sldId id="867" r:id="rId57"/>
    <p:sldId id="868" r:id="rId58"/>
    <p:sldId id="292" r:id="rId59"/>
    <p:sldId id="473" r:id="rId60"/>
    <p:sldId id="474" r:id="rId61"/>
    <p:sldId id="475" r:id="rId62"/>
    <p:sldId id="476" r:id="rId63"/>
    <p:sldId id="766" r:id="rId64"/>
    <p:sldId id="767" r:id="rId65"/>
    <p:sldId id="768" r:id="rId66"/>
    <p:sldId id="667" r:id="rId67"/>
    <p:sldId id="296" r:id="rId68"/>
    <p:sldId id="298" r:id="rId69"/>
    <p:sldId id="297" r:id="rId70"/>
    <p:sldId id="299" r:id="rId71"/>
    <p:sldId id="1427" r:id="rId72"/>
    <p:sldId id="1428" r:id="rId73"/>
    <p:sldId id="1429" r:id="rId74"/>
    <p:sldId id="869" r:id="rId75"/>
    <p:sldId id="358" r:id="rId76"/>
    <p:sldId id="453" r:id="rId77"/>
    <p:sldId id="1436" r:id="rId78"/>
    <p:sldId id="757" r:id="rId79"/>
    <p:sldId id="758" r:id="rId80"/>
    <p:sldId id="267" r:id="rId81"/>
    <p:sldId id="616" r:id="rId82"/>
    <p:sldId id="870" r:id="rId83"/>
    <p:sldId id="871" r:id="rId84"/>
    <p:sldId id="778" r:id="rId85"/>
    <p:sldId id="779" r:id="rId86"/>
    <p:sldId id="1437" r:id="rId87"/>
    <p:sldId id="276" r:id="rId88"/>
    <p:sldId id="761" r:id="rId89"/>
    <p:sldId id="277" r:id="rId90"/>
    <p:sldId id="278" r:id="rId91"/>
    <p:sldId id="314" r:id="rId92"/>
    <p:sldId id="876" r:id="rId93"/>
    <p:sldId id="1439" r:id="rId94"/>
    <p:sldId id="872" r:id="rId95"/>
    <p:sldId id="344" r:id="rId96"/>
    <p:sldId id="349" r:id="rId97"/>
    <p:sldId id="350" r:id="rId98"/>
    <p:sldId id="346" r:id="rId99"/>
    <p:sldId id="749" r:id="rId100"/>
    <p:sldId id="751" r:id="rId101"/>
    <p:sldId id="752" r:id="rId102"/>
    <p:sldId id="1432" r:id="rId103"/>
    <p:sldId id="753" r:id="rId104"/>
    <p:sldId id="759" r:id="rId105"/>
    <p:sldId id="756" r:id="rId106"/>
    <p:sldId id="755" r:id="rId107"/>
    <p:sldId id="760" r:id="rId108"/>
    <p:sldId id="1433" r:id="rId109"/>
    <p:sldId id="1434" r:id="rId110"/>
    <p:sldId id="1435" r:id="rId111"/>
    <p:sldId id="762" r:id="rId112"/>
    <p:sldId id="763" r:id="rId113"/>
    <p:sldId id="351" r:id="rId114"/>
    <p:sldId id="873" r:id="rId115"/>
    <p:sldId id="341" r:id="rId116"/>
    <p:sldId id="690" r:id="rId117"/>
    <p:sldId id="754" r:id="rId118"/>
    <p:sldId id="692" r:id="rId119"/>
    <p:sldId id="1440" r:id="rId120"/>
    <p:sldId id="730" r:id="rId121"/>
    <p:sldId id="874" r:id="rId122"/>
    <p:sldId id="353" r:id="rId123"/>
    <p:sldId id="360" r:id="rId124"/>
    <p:sldId id="1441" r:id="rId125"/>
    <p:sldId id="1442" r:id="rId126"/>
    <p:sldId id="354" r:id="rId127"/>
    <p:sldId id="359" r:id="rId128"/>
    <p:sldId id="795" r:id="rId129"/>
    <p:sldId id="792" r:id="rId130"/>
    <p:sldId id="791" r:id="rId131"/>
    <p:sldId id="317" r:id="rId132"/>
    <p:sldId id="321" r:id="rId133"/>
    <p:sldId id="257" r:id="rId134"/>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672" autoAdjust="0"/>
    <p:restoredTop sz="88853" autoAdjust="0"/>
  </p:normalViewPr>
  <p:slideViewPr>
    <p:cSldViewPr>
      <p:cViewPr varScale="1">
        <p:scale>
          <a:sx n="91" d="100"/>
          <a:sy n="91" d="100"/>
        </p:scale>
        <p:origin x="7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54"/>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16.xml" Id="rId117"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62.xml" Id="rId63" /><Relationship Type="http://schemas.openxmlformats.org/officeDocument/2006/relationships/slide" Target="slides/slide83.xml" Id="rId84" /><Relationship Type="http://schemas.openxmlformats.org/officeDocument/2006/relationships/viewProps" Target="viewProps.xml" Id="rId138" /><Relationship Type="http://schemas.openxmlformats.org/officeDocument/2006/relationships/slide" Target="slides/slide15.xml" Id="rId16" /><Relationship Type="http://schemas.openxmlformats.org/officeDocument/2006/relationships/slide" Target="slides/slide106.xml" Id="rId107" /><Relationship Type="http://schemas.openxmlformats.org/officeDocument/2006/relationships/slide" Target="slides/slide10.xml" Id="rId11"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52.xml" Id="rId53" /><Relationship Type="http://schemas.openxmlformats.org/officeDocument/2006/relationships/slide" Target="slides/slide57.xml" Id="rId58" /><Relationship Type="http://schemas.openxmlformats.org/officeDocument/2006/relationships/slide" Target="slides/slide73.xml" Id="rId74" /><Relationship Type="http://schemas.openxmlformats.org/officeDocument/2006/relationships/slide" Target="slides/slide78.xml" Id="rId79" /><Relationship Type="http://schemas.openxmlformats.org/officeDocument/2006/relationships/slide" Target="slides/slide101.xml" Id="rId102" /><Relationship Type="http://schemas.openxmlformats.org/officeDocument/2006/relationships/slide" Target="slides/slide122.xml" Id="rId123" /><Relationship Type="http://schemas.openxmlformats.org/officeDocument/2006/relationships/slide" Target="slides/slide127.xml" Id="rId128" /><Relationship Type="http://schemas.openxmlformats.org/officeDocument/2006/relationships/slide" Target="slides/slide4.xml" Id="rId5" /><Relationship Type="http://schemas.openxmlformats.org/officeDocument/2006/relationships/slide" Target="slides/slide89.xml" Id="rId90" /><Relationship Type="http://schemas.openxmlformats.org/officeDocument/2006/relationships/slide" Target="slides/slide94.xml" Id="rId95"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112.xml" Id="rId113" /><Relationship Type="http://schemas.openxmlformats.org/officeDocument/2006/relationships/slide" Target="slides/slide117.xml" Id="rId118" /><Relationship Type="http://schemas.openxmlformats.org/officeDocument/2006/relationships/slide" Target="slides/slide133.xml" Id="rId134" /><Relationship Type="http://schemas.openxmlformats.org/officeDocument/2006/relationships/theme" Target="theme/theme1.xml" Id="rId139" /><Relationship Type="http://schemas.openxmlformats.org/officeDocument/2006/relationships/slide" Target="slides/slide79.xml" Id="rId80" /><Relationship Type="http://schemas.openxmlformats.org/officeDocument/2006/relationships/slide" Target="slides/slide84.xml" Id="rId85"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58.xml" Id="rId59" /><Relationship Type="http://schemas.openxmlformats.org/officeDocument/2006/relationships/slide" Target="slides/slide102.xml" Id="rId103" /><Relationship Type="http://schemas.openxmlformats.org/officeDocument/2006/relationships/slide" Target="slides/slide107.xml" Id="rId108" /><Relationship Type="http://schemas.openxmlformats.org/officeDocument/2006/relationships/slide" Target="slides/slide123.xml" Id="rId124" /><Relationship Type="http://schemas.openxmlformats.org/officeDocument/2006/relationships/slide" Target="slides/slide128.xml" Id="rId129" /><Relationship Type="http://schemas.openxmlformats.org/officeDocument/2006/relationships/slide" Target="slides/slide53.xml" Id="rId54"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 Target="slides/slide90.xml" Id="rId91" /><Relationship Type="http://schemas.openxmlformats.org/officeDocument/2006/relationships/slide" Target="slides/slide95.xml" Id="rId96" /><Relationship Type="http://schemas.openxmlformats.org/officeDocument/2006/relationships/tableStyles" Target="tableStyles.xml" Id="rId14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48.xml" Id="rId49" /><Relationship Type="http://schemas.openxmlformats.org/officeDocument/2006/relationships/slide" Target="slides/slide113.xml" Id="rId114" /><Relationship Type="http://schemas.openxmlformats.org/officeDocument/2006/relationships/slide" Target="slides/slide118.xml" Id="rId119" /><Relationship Type="http://schemas.openxmlformats.org/officeDocument/2006/relationships/slide" Target="slides/slide43.xml" Id="rId44"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80.xml" Id="rId81" /><Relationship Type="http://schemas.openxmlformats.org/officeDocument/2006/relationships/slide" Target="slides/slide85.xml" Id="rId86" /><Relationship Type="http://schemas.openxmlformats.org/officeDocument/2006/relationships/slide" Target="slides/slide129.xml" Id="rId130" /><Relationship Type="http://schemas.openxmlformats.org/officeDocument/2006/relationships/notesMaster" Target="notesMasters/notesMaster1.xml" Id="rId135"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108.xml" Id="rId10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75.xml" Id="rId76" /><Relationship Type="http://schemas.openxmlformats.org/officeDocument/2006/relationships/slide" Target="slides/slide96.xml" Id="rId97" /><Relationship Type="http://schemas.openxmlformats.org/officeDocument/2006/relationships/slide" Target="slides/slide103.xml" Id="rId104" /><Relationship Type="http://schemas.openxmlformats.org/officeDocument/2006/relationships/slide" Target="slides/slide119.xml" Id="rId120" /><Relationship Type="http://schemas.openxmlformats.org/officeDocument/2006/relationships/slide" Target="slides/slide124.xml" Id="rId125"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91.xml" Id="rId92" /><Relationship Type="http://schemas.openxmlformats.org/officeDocument/2006/relationships/slide" Target="slides/slide1.xml" Id="rId2" /><Relationship Type="http://schemas.openxmlformats.org/officeDocument/2006/relationships/slide" Target="slides/slide28.xml" Id="rId29" /><Relationship Type="http://schemas.openxmlformats.org/officeDocument/2006/relationships/slide" Target="slides/slide23.xml" Id="rId24"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65.xml" Id="rId66" /><Relationship Type="http://schemas.openxmlformats.org/officeDocument/2006/relationships/slide" Target="slides/slide86.xml" Id="rId87" /><Relationship Type="http://schemas.openxmlformats.org/officeDocument/2006/relationships/slide" Target="slides/slide109.xml" Id="rId110" /><Relationship Type="http://schemas.openxmlformats.org/officeDocument/2006/relationships/slide" Target="slides/slide114.xml" Id="rId115" /><Relationship Type="http://schemas.openxmlformats.org/officeDocument/2006/relationships/slide" Target="slides/slide130.xml" Id="rId131" /><Relationship Type="http://schemas.openxmlformats.org/officeDocument/2006/relationships/handoutMaster" Target="handoutMasters/handoutMaster1.xml" Id="rId136" /><Relationship Type="http://schemas.openxmlformats.org/officeDocument/2006/relationships/slide" Target="slides/slide60.xml" Id="rId61" /><Relationship Type="http://schemas.openxmlformats.org/officeDocument/2006/relationships/slide" Target="slides/slide81.xml" Id="rId82"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55.xml" Id="rId56" /><Relationship Type="http://schemas.openxmlformats.org/officeDocument/2006/relationships/slide" Target="slides/slide76.xml" Id="rId77" /><Relationship Type="http://schemas.openxmlformats.org/officeDocument/2006/relationships/slide" Target="slides/slide99.xml" Id="rId100" /><Relationship Type="http://schemas.openxmlformats.org/officeDocument/2006/relationships/slide" Target="slides/slide104.xml" Id="rId105" /><Relationship Type="http://schemas.openxmlformats.org/officeDocument/2006/relationships/slide" Target="slides/slide125.xml" Id="rId126"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92.xml" Id="rId93" /><Relationship Type="http://schemas.openxmlformats.org/officeDocument/2006/relationships/slide" Target="slides/slide97.xml" Id="rId98" /><Relationship Type="http://schemas.openxmlformats.org/officeDocument/2006/relationships/slide" Target="slides/slide120.xml" Id="rId121" /><Relationship Type="http://schemas.openxmlformats.org/officeDocument/2006/relationships/slide" Target="slides/slide2.xml" Id="rId3" /><Relationship Type="http://schemas.openxmlformats.org/officeDocument/2006/relationships/slide" Target="slides/slide24.xml" Id="rId25" /><Relationship Type="http://schemas.openxmlformats.org/officeDocument/2006/relationships/slide" Target="slides/slide45.xml" Id="rId46" /><Relationship Type="http://schemas.openxmlformats.org/officeDocument/2006/relationships/slide" Target="slides/slide66.xml" Id="rId67" /><Relationship Type="http://schemas.openxmlformats.org/officeDocument/2006/relationships/slide" Target="slides/slide115.xml" Id="rId116" /><Relationship Type="http://schemas.openxmlformats.org/officeDocument/2006/relationships/presProps" Target="presProps.xml" Id="rId13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61.xml" Id="rId62" /><Relationship Type="http://schemas.openxmlformats.org/officeDocument/2006/relationships/slide" Target="slides/slide82.xml" Id="rId83" /><Relationship Type="http://schemas.openxmlformats.org/officeDocument/2006/relationships/slide" Target="slides/slide87.xml" Id="rId88" /><Relationship Type="http://schemas.openxmlformats.org/officeDocument/2006/relationships/slide" Target="slides/slide110.xml" Id="rId111" /><Relationship Type="http://schemas.openxmlformats.org/officeDocument/2006/relationships/slide" Target="slides/slide131.xml" Id="rId132" /><Relationship Type="http://schemas.openxmlformats.org/officeDocument/2006/relationships/slide" Target="slides/slide14.xml" Id="rId15" /><Relationship Type="http://schemas.openxmlformats.org/officeDocument/2006/relationships/slide" Target="slides/slide35.xml" Id="rId36" /><Relationship Type="http://schemas.openxmlformats.org/officeDocument/2006/relationships/slide" Target="slides/slide56.xml" Id="rId57" /><Relationship Type="http://schemas.openxmlformats.org/officeDocument/2006/relationships/slide" Target="slides/slide105.xml" Id="rId106" /><Relationship Type="http://schemas.openxmlformats.org/officeDocument/2006/relationships/slide" Target="slides/slide126.xml" Id="rId12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51.xml" Id="rId52"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93.xml" Id="rId94" /><Relationship Type="http://schemas.openxmlformats.org/officeDocument/2006/relationships/slide" Target="slides/slide98.xml" Id="rId99" /><Relationship Type="http://schemas.openxmlformats.org/officeDocument/2006/relationships/slide" Target="slides/slide100.xml" Id="rId101" /><Relationship Type="http://schemas.openxmlformats.org/officeDocument/2006/relationships/slide" Target="slides/slide121.xml" Id="rId12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25.xml" Id="rId26" /><Relationship Type="http://schemas.openxmlformats.org/officeDocument/2006/relationships/slide" Target="slides/slide46.xml" Id="rId47" /><Relationship Type="http://schemas.openxmlformats.org/officeDocument/2006/relationships/slide" Target="slides/slide67.xml" Id="rId68" /><Relationship Type="http://schemas.openxmlformats.org/officeDocument/2006/relationships/slide" Target="slides/slide88.xml" Id="rId89" /><Relationship Type="http://schemas.openxmlformats.org/officeDocument/2006/relationships/slide" Target="slides/slide111.xml" Id="rId112" /><Relationship Type="http://schemas.openxmlformats.org/officeDocument/2006/relationships/slide" Target="slides/slide132.xml" Id="rId133"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81AF871-2116-702F-0138-7D2F5DA1879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dirty="0"/>
          </a:p>
        </p:txBody>
      </p:sp>
      <p:sp>
        <p:nvSpPr>
          <p:cNvPr id="59395" name="Rectangle 3">
            <a:extLst>
              <a:ext uri="{FF2B5EF4-FFF2-40B4-BE49-F238E27FC236}">
                <a16:creationId xmlns:a16="http://schemas.microsoft.com/office/drawing/2014/main" id="{50169515-5287-A2E9-3FE7-68DAEED7CA99}"/>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dirty="0"/>
          </a:p>
        </p:txBody>
      </p:sp>
      <p:sp>
        <p:nvSpPr>
          <p:cNvPr id="59396" name="Rectangle 4">
            <a:extLst>
              <a:ext uri="{FF2B5EF4-FFF2-40B4-BE49-F238E27FC236}">
                <a16:creationId xmlns:a16="http://schemas.microsoft.com/office/drawing/2014/main" id="{4E038AFF-180F-BA29-C6DB-6AE18DC1411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r>
              <a:rPr lang="en-US" dirty="0"/>
              <a:t>Title IX Coordinator Training 01/16/2024</a:t>
            </a:r>
          </a:p>
        </p:txBody>
      </p:sp>
      <p:sp>
        <p:nvSpPr>
          <p:cNvPr id="59397" name="Rectangle 5">
            <a:extLst>
              <a:ext uri="{FF2B5EF4-FFF2-40B4-BE49-F238E27FC236}">
                <a16:creationId xmlns:a16="http://schemas.microsoft.com/office/drawing/2014/main" id="{41F1B7D2-1915-056D-C808-3A4DF1E96EB4}"/>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435D05D2-C90C-C34E-AAB3-4B4E54AD56F7}"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22FD60-96DE-025D-97A2-3D2E378C9E7B}"/>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AFE0A766-D398-B1E3-5BC9-F906F9701174}"/>
              </a:ext>
            </a:extLst>
          </p:cNvPr>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pPr>
              <a:defRPr/>
            </a:pPr>
            <a:fld id="{F860DA26-E532-BE42-A53E-6BE1872CB383}" type="datetimeFigureOut">
              <a:rPr lang="en-US"/>
              <a:pPr>
                <a:defRPr/>
              </a:pPr>
              <a:t>9/26/2024</a:t>
            </a:fld>
            <a:endParaRPr lang="en-US" dirty="0"/>
          </a:p>
        </p:txBody>
      </p:sp>
      <p:sp>
        <p:nvSpPr>
          <p:cNvPr id="4" name="Slide Image Placeholder 3">
            <a:extLst>
              <a:ext uri="{FF2B5EF4-FFF2-40B4-BE49-F238E27FC236}">
                <a16:creationId xmlns:a16="http://schemas.microsoft.com/office/drawing/2014/main" id="{82E7B200-6142-FA36-8FA3-54F9F6E0FB45}"/>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34E01918-17F4-CF28-A42D-43B8C80DEE9A}"/>
              </a:ext>
            </a:extLst>
          </p:cNvPr>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06499CB-3425-B663-7239-56AF15314CD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r>
              <a:rPr lang="en-US" dirty="0"/>
              <a:t>Title IX Coordinator Training 01/16/2024</a:t>
            </a:r>
          </a:p>
        </p:txBody>
      </p:sp>
      <p:sp>
        <p:nvSpPr>
          <p:cNvPr id="7" name="Slide Number Placeholder 6">
            <a:extLst>
              <a:ext uri="{FF2B5EF4-FFF2-40B4-BE49-F238E27FC236}">
                <a16:creationId xmlns:a16="http://schemas.microsoft.com/office/drawing/2014/main" id="{545A8075-4752-DBAA-DF7E-1D4F55600E3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62B5745-073D-9D45-9A6E-E21EF518BA6C}"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Title IX Coordinator Training 01/16/2024</a:t>
            </a:r>
            <a:endParaRPr lang="en-US" dirty="0"/>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29</a:t>
            </a:fld>
            <a:endParaRPr lang="en-US" dirty="0"/>
          </a:p>
        </p:txBody>
      </p:sp>
    </p:spTree>
    <p:extLst>
      <p:ext uri="{BB962C8B-B14F-4D97-AF65-F5344CB8AC3E}">
        <p14:creationId xmlns:p14="http://schemas.microsoft.com/office/powerpoint/2010/main" val="253099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93</a:t>
            </a:fld>
            <a:endParaRPr lang="en-US" dirty="0"/>
          </a:p>
        </p:txBody>
      </p:sp>
    </p:spTree>
    <p:extLst>
      <p:ext uri="{BB962C8B-B14F-4D97-AF65-F5344CB8AC3E}">
        <p14:creationId xmlns:p14="http://schemas.microsoft.com/office/powerpoint/2010/main" val="2857157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116</a:t>
            </a:fld>
            <a:endParaRPr lang="en-US" dirty="0"/>
          </a:p>
        </p:txBody>
      </p:sp>
    </p:spTree>
    <p:extLst>
      <p:ext uri="{BB962C8B-B14F-4D97-AF65-F5344CB8AC3E}">
        <p14:creationId xmlns:p14="http://schemas.microsoft.com/office/powerpoint/2010/main" val="187942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117</a:t>
            </a:fld>
            <a:endParaRPr lang="en-US" dirty="0"/>
          </a:p>
        </p:txBody>
      </p:sp>
    </p:spTree>
    <p:extLst>
      <p:ext uri="{BB962C8B-B14F-4D97-AF65-F5344CB8AC3E}">
        <p14:creationId xmlns:p14="http://schemas.microsoft.com/office/powerpoint/2010/main" val="85504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7E55D99-39F6-003F-CBDD-CF8497E96A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CADE181-2880-AB64-48CA-4D082C7B5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3B2418B2-2C0D-1AAA-D476-C06AB6580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7AAC887-A81D-E24D-8071-1132B1D654CB}" type="slidenum">
              <a:rPr lang="en-US" altLang="en-US" smtClean="0"/>
              <a:pPr/>
              <a:t>118</a:t>
            </a:fld>
            <a:endParaRPr lang="en-US" altLang="en-US" dirty="0"/>
          </a:p>
        </p:txBody>
      </p:sp>
      <p:sp>
        <p:nvSpPr>
          <p:cNvPr id="2" name="Footer Placeholder 1">
            <a:extLst>
              <a:ext uri="{FF2B5EF4-FFF2-40B4-BE49-F238E27FC236}">
                <a16:creationId xmlns:a16="http://schemas.microsoft.com/office/drawing/2014/main" id="{66A7B188-40DF-38CE-F3EB-940B4FC679BC}"/>
              </a:ext>
            </a:extLst>
          </p:cNvPr>
          <p:cNvSpPr>
            <a:spLocks noGrp="1"/>
          </p:cNvSpPr>
          <p:nvPr>
            <p:ph type="ftr" sz="quarter" idx="4"/>
          </p:nvPr>
        </p:nvSpPr>
        <p:spPr/>
        <p:txBody>
          <a:bodyPr/>
          <a:lstStyle/>
          <a:p>
            <a:pPr>
              <a:defRPr/>
            </a:pPr>
            <a:r>
              <a:rPr lang="en-US" dirty="0"/>
              <a:t>Title IX Coordinator Training 01/16/2024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7E55D99-39F6-003F-CBDD-CF8497E96A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CADE181-2880-AB64-48CA-4D082C7B55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3B2418B2-2C0D-1AAA-D476-C06AB65800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C7AAC887-A81D-E24D-8071-1132B1D654CB}" type="slidenum">
              <a:rPr lang="en-US" altLang="en-US" smtClean="0"/>
              <a:pPr/>
              <a:t>119</a:t>
            </a:fld>
            <a:endParaRPr lang="en-US" altLang="en-US" dirty="0"/>
          </a:p>
        </p:txBody>
      </p:sp>
      <p:sp>
        <p:nvSpPr>
          <p:cNvPr id="2" name="Footer Placeholder 1">
            <a:extLst>
              <a:ext uri="{FF2B5EF4-FFF2-40B4-BE49-F238E27FC236}">
                <a16:creationId xmlns:a16="http://schemas.microsoft.com/office/drawing/2014/main" id="{66A7B188-40DF-38CE-F3EB-940B4FC679BC}"/>
              </a:ext>
            </a:extLst>
          </p:cNvPr>
          <p:cNvSpPr>
            <a:spLocks noGrp="1"/>
          </p:cNvSpPr>
          <p:nvPr>
            <p:ph type="ftr" sz="quarter" idx="4"/>
          </p:nvPr>
        </p:nvSpPr>
        <p:spPr/>
        <p:txBody>
          <a:bodyPr/>
          <a:lstStyle/>
          <a:p>
            <a:pPr>
              <a:defRPr/>
            </a:pPr>
            <a:r>
              <a:rPr lang="en-US" dirty="0"/>
              <a:t>Title IX Coordinator Training 01/16/2024</a:t>
            </a:r>
          </a:p>
        </p:txBody>
      </p:sp>
    </p:spTree>
    <p:extLst>
      <p:ext uri="{BB962C8B-B14F-4D97-AF65-F5344CB8AC3E}">
        <p14:creationId xmlns:p14="http://schemas.microsoft.com/office/powerpoint/2010/main" val="52098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120</a:t>
            </a:fld>
            <a:endParaRPr lang="en-US" dirty="0"/>
          </a:p>
        </p:txBody>
      </p:sp>
    </p:spTree>
    <p:extLst>
      <p:ext uri="{BB962C8B-B14F-4D97-AF65-F5344CB8AC3E}">
        <p14:creationId xmlns:p14="http://schemas.microsoft.com/office/powerpoint/2010/main" val="2095345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B28EA377-DA4D-9412-8F57-449D55D07E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4A0398D3-078A-3D2A-9ABE-54D8CDD505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11620" name="Slide Number Placeholder 3">
            <a:extLst>
              <a:ext uri="{FF2B5EF4-FFF2-40B4-BE49-F238E27FC236}">
                <a16:creationId xmlns:a16="http://schemas.microsoft.com/office/drawing/2014/main" id="{8261D63F-F60B-76D2-8450-EF03ACEAE8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FD784FCE-31F9-564B-9E24-E9A1E9947185}" type="slidenum">
              <a:rPr lang="en-US" altLang="en-US" smtClean="0"/>
              <a:pPr/>
              <a:t>132</a:t>
            </a:fld>
            <a:endParaRPr lang="en-US" altLang="en-US" dirty="0"/>
          </a:p>
        </p:txBody>
      </p:sp>
      <p:sp>
        <p:nvSpPr>
          <p:cNvPr id="2" name="Footer Placeholder 1">
            <a:extLst>
              <a:ext uri="{FF2B5EF4-FFF2-40B4-BE49-F238E27FC236}">
                <a16:creationId xmlns:a16="http://schemas.microsoft.com/office/drawing/2014/main" id="{247C0A78-DE67-664C-33F6-27BFFAD1D393}"/>
              </a:ext>
            </a:extLst>
          </p:cNvPr>
          <p:cNvSpPr>
            <a:spLocks noGrp="1"/>
          </p:cNvSpPr>
          <p:nvPr>
            <p:ph type="ftr" sz="quarter" idx="4"/>
          </p:nvPr>
        </p:nvSpPr>
        <p:spPr/>
        <p:txBody>
          <a:bodyPr/>
          <a:lstStyle/>
          <a:p>
            <a:pPr>
              <a:defRPr/>
            </a:pPr>
            <a:r>
              <a:rPr lang="en-US" dirty="0"/>
              <a:t>Title IX Coordinator Training 01/16/2024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EC406-8466-854D-8BB1-C9D1C07664D8}" type="slidenum">
              <a:rPr lang="en-US" smtClean="0"/>
              <a:t>36</a:t>
            </a:fld>
            <a:endParaRPr lang="en-US" dirty="0"/>
          </a:p>
        </p:txBody>
      </p:sp>
    </p:spTree>
    <p:extLst>
      <p:ext uri="{BB962C8B-B14F-4D97-AF65-F5344CB8AC3E}">
        <p14:creationId xmlns:p14="http://schemas.microsoft.com/office/powerpoint/2010/main" val="8952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EC406-8466-854D-8BB1-C9D1C07664D8}" type="slidenum">
              <a:rPr lang="en-US" smtClean="0"/>
              <a:t>38</a:t>
            </a:fld>
            <a:endParaRPr lang="en-US" dirty="0"/>
          </a:p>
        </p:txBody>
      </p:sp>
    </p:spTree>
    <p:extLst>
      <p:ext uri="{BB962C8B-B14F-4D97-AF65-F5344CB8AC3E}">
        <p14:creationId xmlns:p14="http://schemas.microsoft.com/office/powerpoint/2010/main" val="4216272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71</a:t>
            </a:fld>
            <a:endParaRPr lang="en-US" dirty="0"/>
          </a:p>
        </p:txBody>
      </p:sp>
    </p:spTree>
    <p:extLst>
      <p:ext uri="{BB962C8B-B14F-4D97-AF65-F5344CB8AC3E}">
        <p14:creationId xmlns:p14="http://schemas.microsoft.com/office/powerpoint/2010/main" val="196389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72</a:t>
            </a:fld>
            <a:endParaRPr lang="en-US" dirty="0"/>
          </a:p>
        </p:txBody>
      </p:sp>
    </p:spTree>
    <p:extLst>
      <p:ext uri="{BB962C8B-B14F-4D97-AF65-F5344CB8AC3E}">
        <p14:creationId xmlns:p14="http://schemas.microsoft.com/office/powerpoint/2010/main" val="163847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73</a:t>
            </a:fld>
            <a:endParaRPr lang="en-US" dirty="0"/>
          </a:p>
        </p:txBody>
      </p:sp>
    </p:spTree>
    <p:extLst>
      <p:ext uri="{BB962C8B-B14F-4D97-AF65-F5344CB8AC3E}">
        <p14:creationId xmlns:p14="http://schemas.microsoft.com/office/powerpoint/2010/main" val="98729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80</a:t>
            </a:fld>
            <a:endParaRPr lang="en-US" dirty="0"/>
          </a:p>
        </p:txBody>
      </p:sp>
    </p:spTree>
    <p:extLst>
      <p:ext uri="{BB962C8B-B14F-4D97-AF65-F5344CB8AC3E}">
        <p14:creationId xmlns:p14="http://schemas.microsoft.com/office/powerpoint/2010/main" val="161652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91</a:t>
            </a:fld>
            <a:endParaRPr lang="en-US" dirty="0"/>
          </a:p>
        </p:txBody>
      </p:sp>
    </p:spTree>
    <p:extLst>
      <p:ext uri="{BB962C8B-B14F-4D97-AF65-F5344CB8AC3E}">
        <p14:creationId xmlns:p14="http://schemas.microsoft.com/office/powerpoint/2010/main" val="308071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t>Title IX Coordinator Training 01/16/2024</a:t>
            </a:r>
          </a:p>
        </p:txBody>
      </p:sp>
      <p:sp>
        <p:nvSpPr>
          <p:cNvPr id="5" name="Slide Number Placeholder 4"/>
          <p:cNvSpPr>
            <a:spLocks noGrp="1"/>
          </p:cNvSpPr>
          <p:nvPr>
            <p:ph type="sldNum" sz="quarter" idx="5"/>
          </p:nvPr>
        </p:nvSpPr>
        <p:spPr/>
        <p:txBody>
          <a:bodyPr/>
          <a:lstStyle/>
          <a:p>
            <a:pPr>
              <a:defRPr/>
            </a:pPr>
            <a:fld id="{262B5745-073D-9D45-9A6E-E21EF518BA6C}" type="slidenum">
              <a:rPr lang="en-US" smtClean="0"/>
              <a:pPr>
                <a:defRPr/>
              </a:pPr>
              <a:t>92</a:t>
            </a:fld>
            <a:endParaRPr lang="en-US" dirty="0"/>
          </a:p>
        </p:txBody>
      </p:sp>
    </p:spTree>
    <p:extLst>
      <p:ext uri="{BB962C8B-B14F-4D97-AF65-F5344CB8AC3E}">
        <p14:creationId xmlns:p14="http://schemas.microsoft.com/office/powerpoint/2010/main" val="327762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6252474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34842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033319"/>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2325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609717"/>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762275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91127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706972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55421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80295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607910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1614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C8D306-F9DB-A212-FB48-4AA3E876FF37}"/>
              </a:ext>
            </a:extLst>
          </p:cNvPr>
          <p:cNvSpPr>
            <a:spLocks noGrp="1" noChangeArrowheads="1"/>
          </p:cNvSpPr>
          <p:nvPr>
            <p:ph type="title"/>
          </p:nvPr>
        </p:nvSpPr>
        <p:spPr bwMode="auto">
          <a:xfrm>
            <a:off x="685800" y="533400"/>
            <a:ext cx="7772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06575E-DB32-A482-691F-3BDDD7675C7C}"/>
              </a:ext>
            </a:extLst>
          </p:cNvPr>
          <p:cNvSpPr>
            <a:spLocks noGrp="1" noChangeArrowheads="1"/>
          </p:cNvSpPr>
          <p:nvPr>
            <p:ph type="body" idx="1"/>
          </p:nvPr>
        </p:nvSpPr>
        <p:spPr bwMode="auto">
          <a:xfrm>
            <a:off x="685800" y="1600200"/>
            <a:ext cx="77724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5">
            <a:extLst>
              <a:ext uri="{FF2B5EF4-FFF2-40B4-BE49-F238E27FC236}">
                <a16:creationId xmlns:a16="http://schemas.microsoft.com/office/drawing/2014/main" id="{B1F29F54-B510-FD8E-17AE-7A5062B36FB3}"/>
              </a:ext>
            </a:extLst>
          </p:cNvPr>
          <p:cNvGrpSpPr>
            <a:grpSpLocks/>
          </p:cNvGrpSpPr>
          <p:nvPr userDrawn="1"/>
        </p:nvGrpSpPr>
        <p:grpSpPr bwMode="auto">
          <a:xfrm>
            <a:off x="0" y="0"/>
            <a:ext cx="9144000" cy="6858000"/>
            <a:chOff x="0" y="0"/>
            <a:chExt cx="5760" cy="4320"/>
          </a:xfrm>
        </p:grpSpPr>
        <p:sp>
          <p:nvSpPr>
            <p:cNvPr id="1030" name="Rectangle 6">
              <a:extLst>
                <a:ext uri="{FF2B5EF4-FFF2-40B4-BE49-F238E27FC236}">
                  <a16:creationId xmlns:a16="http://schemas.microsoft.com/office/drawing/2014/main" id="{3B212D0D-2BB0-B440-C374-18264A74EF6C}"/>
                </a:ext>
              </a:extLst>
            </p:cNvPr>
            <p:cNvSpPr>
              <a:spLocks noChangeArrowheads="1"/>
            </p:cNvSpPr>
            <p:nvPr userDrawn="1"/>
          </p:nvSpPr>
          <p:spPr bwMode="auto">
            <a:xfrm>
              <a:off x="144" y="144"/>
              <a:ext cx="48" cy="4176"/>
            </a:xfrm>
            <a:prstGeom prst="rect">
              <a:avLst/>
            </a:prstGeom>
            <a:solidFill>
              <a:srgbClr val="800000"/>
            </a:solidFill>
            <a:ln>
              <a:noFill/>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dirty="0"/>
            </a:p>
          </p:txBody>
        </p:sp>
        <p:sp>
          <p:nvSpPr>
            <p:cNvPr id="1031" name="Rectangle 7">
              <a:extLst>
                <a:ext uri="{FF2B5EF4-FFF2-40B4-BE49-F238E27FC236}">
                  <a16:creationId xmlns:a16="http://schemas.microsoft.com/office/drawing/2014/main" id="{5222760A-B889-6463-A633-B4B58A7B49B9}"/>
                </a:ext>
              </a:extLst>
            </p:cNvPr>
            <p:cNvSpPr>
              <a:spLocks noChangeArrowheads="1"/>
            </p:cNvSpPr>
            <p:nvPr userDrawn="1"/>
          </p:nvSpPr>
          <p:spPr bwMode="auto">
            <a:xfrm rot="5400000">
              <a:off x="2832" y="-2736"/>
              <a:ext cx="96" cy="5760"/>
            </a:xfrm>
            <a:prstGeom prst="rect">
              <a:avLst/>
            </a:prstGeom>
            <a:solidFill>
              <a:srgbClr val="800000"/>
            </a:solidFill>
            <a:ln>
              <a:noFill/>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dirty="0"/>
            </a:p>
          </p:txBody>
        </p:sp>
        <p:sp>
          <p:nvSpPr>
            <p:cNvPr id="1032" name="Rectangle 8">
              <a:extLst>
                <a:ext uri="{FF2B5EF4-FFF2-40B4-BE49-F238E27FC236}">
                  <a16:creationId xmlns:a16="http://schemas.microsoft.com/office/drawing/2014/main" id="{7F7AA650-F431-421C-B6EF-15DE7E83B73B}"/>
                </a:ext>
              </a:extLst>
            </p:cNvPr>
            <p:cNvSpPr>
              <a:spLocks noChangeArrowheads="1"/>
            </p:cNvSpPr>
            <p:nvPr userDrawn="1"/>
          </p:nvSpPr>
          <p:spPr bwMode="auto">
            <a:xfrm>
              <a:off x="0" y="0"/>
              <a:ext cx="144" cy="4320"/>
            </a:xfrm>
            <a:prstGeom prst="rect">
              <a:avLst/>
            </a:prstGeom>
            <a:solidFill>
              <a:srgbClr val="003366"/>
            </a:solidFill>
            <a:ln>
              <a:noFill/>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dirty="0"/>
            </a:p>
          </p:txBody>
        </p:sp>
        <p:sp>
          <p:nvSpPr>
            <p:cNvPr id="1033" name="Rectangle 9">
              <a:extLst>
                <a:ext uri="{FF2B5EF4-FFF2-40B4-BE49-F238E27FC236}">
                  <a16:creationId xmlns:a16="http://schemas.microsoft.com/office/drawing/2014/main" id="{6CECD5C6-16EC-562B-64F9-EE5CF4F33E67}"/>
                </a:ext>
              </a:extLst>
            </p:cNvPr>
            <p:cNvSpPr>
              <a:spLocks noChangeArrowheads="1"/>
            </p:cNvSpPr>
            <p:nvPr userDrawn="1"/>
          </p:nvSpPr>
          <p:spPr bwMode="auto">
            <a:xfrm rot="5400000">
              <a:off x="2880" y="-2736"/>
              <a:ext cx="144" cy="5616"/>
            </a:xfrm>
            <a:prstGeom prst="rect">
              <a:avLst/>
            </a:prstGeom>
            <a:solidFill>
              <a:srgbClr val="003366"/>
            </a:solidFill>
            <a:ln>
              <a:noFill/>
            </a:ln>
            <a:effec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defRPr/>
              </a:pPr>
              <a:endParaRPr lang="en-US" altLang="en-US" dirty="0"/>
            </a:p>
          </p:txBody>
        </p:sp>
      </p:grpSp>
      <p:pic>
        <p:nvPicPr>
          <p:cNvPr id="1029" name="Picture 10" descr="\\uslbes01\Apps\Logo\Udall Shumway Logo Web-01.png">
            <a:extLst>
              <a:ext uri="{FF2B5EF4-FFF2-40B4-BE49-F238E27FC236}">
                <a16:creationId xmlns:a16="http://schemas.microsoft.com/office/drawing/2014/main" id="{5849EEB3-39AE-8BDF-BC84-ED8EF743D57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81000" y="6289675"/>
            <a:ext cx="2438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slow">
    <p:fade/>
  </p:transition>
  <p:txStyles>
    <p:title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mailto:jss@udallshumway.com" TargetMode="External"/><Relationship Id="rId2" Type="http://schemas.openxmlformats.org/officeDocument/2006/relationships/hyperlink" Target="mailto:khb@udallshumway.co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implicit.harvard.edu/implicit/takeatest.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AB1433A-DDFE-4F86-7FDB-8AFEBC0F1333}"/>
              </a:ext>
            </a:extLst>
          </p:cNvPr>
          <p:cNvSpPr>
            <a:spLocks noGrp="1" noChangeArrowheads="1"/>
          </p:cNvSpPr>
          <p:nvPr>
            <p:ph type="ctrTitle"/>
          </p:nvPr>
        </p:nvSpPr>
        <p:spPr>
          <a:xfrm>
            <a:off x="457200" y="685801"/>
            <a:ext cx="8001000" cy="1295399"/>
          </a:xfrm>
        </p:spPr>
        <p:txBody>
          <a:bodyPr/>
          <a:lstStyle/>
          <a:p>
            <a:br>
              <a:rPr lang="en-US" altLang="en-US" b="1" dirty="0">
                <a:solidFill>
                  <a:srgbClr val="8E0000"/>
                </a:solidFill>
              </a:rPr>
            </a:br>
            <a:br>
              <a:rPr lang="en-US" altLang="en-US" b="1" dirty="0">
                <a:solidFill>
                  <a:srgbClr val="8E0000"/>
                </a:solidFill>
              </a:rPr>
            </a:br>
            <a:r>
              <a:rPr lang="en-US" altLang="en-US" b="1" dirty="0">
                <a:solidFill>
                  <a:srgbClr val="8E0000"/>
                </a:solidFill>
              </a:rPr>
              <a:t>Title IX Coordinators</a:t>
            </a:r>
            <a:br>
              <a:rPr lang="en-US" altLang="en-US" b="1" dirty="0">
                <a:solidFill>
                  <a:srgbClr val="8E0000"/>
                </a:solidFill>
              </a:rPr>
            </a:br>
            <a:br>
              <a:rPr lang="en-US" altLang="en-US" b="1" dirty="0">
                <a:solidFill>
                  <a:srgbClr val="8E0000"/>
                </a:solidFill>
              </a:rPr>
            </a:br>
            <a:br>
              <a:rPr lang="en-US" altLang="en-US" b="1" dirty="0">
                <a:solidFill>
                  <a:srgbClr val="8E0000"/>
                </a:solidFill>
              </a:rPr>
            </a:br>
            <a:endParaRPr lang="en-US" altLang="en-US" sz="3200" b="1" dirty="0"/>
          </a:p>
        </p:txBody>
      </p:sp>
      <p:sp>
        <p:nvSpPr>
          <p:cNvPr id="4099" name="Subtitle 2">
            <a:extLst>
              <a:ext uri="{FF2B5EF4-FFF2-40B4-BE49-F238E27FC236}">
                <a16:creationId xmlns:a16="http://schemas.microsoft.com/office/drawing/2014/main" id="{B71E3051-18A0-18BF-76BD-A28FD1B8AA16}"/>
              </a:ext>
            </a:extLst>
          </p:cNvPr>
          <p:cNvSpPr>
            <a:spLocks noGrp="1" noChangeArrowheads="1"/>
          </p:cNvSpPr>
          <p:nvPr>
            <p:ph type="subTitle" idx="1"/>
          </p:nvPr>
        </p:nvSpPr>
        <p:spPr>
          <a:xfrm>
            <a:off x="1447800" y="3810000"/>
            <a:ext cx="6400800" cy="2362200"/>
          </a:xfrm>
        </p:spPr>
        <p:txBody>
          <a:bodyPr/>
          <a:lstStyle/>
          <a:p>
            <a:r>
              <a:rPr lang="en-US" altLang="en-US" sz="2800" b="1" dirty="0">
                <a:solidFill>
                  <a:srgbClr val="002060"/>
                </a:solidFill>
              </a:rPr>
              <a:t>October 1 and 2, 2024</a:t>
            </a:r>
          </a:p>
          <a:p>
            <a:r>
              <a:rPr lang="en-US" altLang="en-US" sz="2800" b="1" dirty="0">
                <a:solidFill>
                  <a:srgbClr val="002060"/>
                </a:solidFill>
              </a:rPr>
              <a:t>Flagstaff, Arizona</a:t>
            </a:r>
            <a:endParaRPr lang="en-US" altLang="en-US" sz="2000" b="1" dirty="0">
              <a:solidFill>
                <a:srgbClr val="8E0000"/>
              </a:solidFill>
            </a:endParaRPr>
          </a:p>
          <a:p>
            <a:r>
              <a:rPr lang="en-US" altLang="en-US" sz="2000" b="1" dirty="0">
                <a:solidFill>
                  <a:srgbClr val="8E0000"/>
                </a:solidFill>
              </a:rPr>
              <a:t>Presented by</a:t>
            </a:r>
          </a:p>
          <a:p>
            <a:r>
              <a:rPr lang="en-US" altLang="en-US" sz="2000" b="1" dirty="0">
                <a:solidFill>
                  <a:srgbClr val="8E0000"/>
                </a:solidFill>
              </a:rPr>
              <a:t>Kathleen Brantingham</a:t>
            </a:r>
          </a:p>
          <a:p>
            <a:r>
              <a:rPr lang="en-US" altLang="en-US" sz="2000" b="1" dirty="0">
                <a:solidFill>
                  <a:srgbClr val="8E0000"/>
                </a:solidFill>
              </a:rPr>
              <a:t>Jessica Sanchez</a:t>
            </a:r>
          </a:p>
          <a:p>
            <a:r>
              <a:rPr lang="en-US" altLang="en-US" sz="2000" b="1" dirty="0">
                <a:solidFill>
                  <a:srgbClr val="8E0000"/>
                </a:solidFill>
              </a:rPr>
              <a:t>Udall Shumway PLC</a:t>
            </a:r>
          </a:p>
        </p:txBody>
      </p:sp>
      <p:pic>
        <p:nvPicPr>
          <p:cNvPr id="3" name="Picture 2" descr="A logo for a company&#10;&#10;Description automatically generated">
            <a:extLst>
              <a:ext uri="{FF2B5EF4-FFF2-40B4-BE49-F238E27FC236}">
                <a16:creationId xmlns:a16="http://schemas.microsoft.com/office/drawing/2014/main" id="{7AB426E2-AA58-C59D-A2F9-ABD62B451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444" y="1465874"/>
            <a:ext cx="3173511" cy="1963126"/>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A586F-2A23-0803-8AAB-0F5E9D1681B6}"/>
              </a:ext>
            </a:extLst>
          </p:cNvPr>
          <p:cNvSpPr>
            <a:spLocks noGrp="1"/>
          </p:cNvSpPr>
          <p:nvPr>
            <p:ph idx="1"/>
          </p:nvPr>
        </p:nvSpPr>
        <p:spPr>
          <a:xfrm>
            <a:off x="609600" y="1752600"/>
            <a:ext cx="8001000" cy="4419600"/>
          </a:xfrm>
        </p:spPr>
        <p:txBody>
          <a:bodyPr/>
          <a:lstStyle/>
          <a:p>
            <a:pPr lvl="1"/>
            <a:r>
              <a:rPr lang="en-US" b="0" i="0" dirty="0">
                <a:solidFill>
                  <a:srgbClr val="002060"/>
                </a:solidFill>
                <a:effectLst/>
                <a:latin typeface="Helvetica Neue"/>
              </a:rPr>
              <a:t>Pregnancy  or Parental discrimination</a:t>
            </a:r>
          </a:p>
          <a:p>
            <a:pPr lvl="1"/>
            <a:r>
              <a:rPr lang="en-US" b="0" i="0" dirty="0">
                <a:solidFill>
                  <a:srgbClr val="002060"/>
                </a:solidFill>
                <a:effectLst/>
                <a:latin typeface="Helvetica Neue"/>
              </a:rPr>
              <a:t>Unequal athletic opportunities  </a:t>
            </a:r>
          </a:p>
          <a:p>
            <a:pPr lvl="1"/>
            <a:r>
              <a:rPr lang="en-US" b="0" i="0" dirty="0">
                <a:solidFill>
                  <a:srgbClr val="002060"/>
                </a:solidFill>
                <a:effectLst/>
                <a:latin typeface="Helvetica Neue"/>
              </a:rPr>
              <a:t>Sex-based discrimination in STEM courses and programs </a:t>
            </a:r>
          </a:p>
          <a:p>
            <a:pPr lvl="1"/>
            <a:r>
              <a:rPr lang="en-US" b="0" i="0" dirty="0">
                <a:solidFill>
                  <a:srgbClr val="002060"/>
                </a:solidFill>
                <a:effectLst/>
                <a:latin typeface="Helvetica Neue"/>
              </a:rPr>
              <a:t>Discriminatory application or enforcement of dress code policies </a:t>
            </a:r>
          </a:p>
          <a:p>
            <a:pPr lvl="1"/>
            <a:r>
              <a:rPr lang="en-US" b="0" i="0" dirty="0">
                <a:solidFill>
                  <a:srgbClr val="002060"/>
                </a:solidFill>
                <a:effectLst/>
                <a:latin typeface="Helvetica Neue"/>
              </a:rPr>
              <a:t>Sex-based harassment</a:t>
            </a:r>
          </a:p>
          <a:p>
            <a:pPr lvl="1"/>
            <a:r>
              <a:rPr lang="en-US" b="0" i="0" dirty="0">
                <a:solidFill>
                  <a:srgbClr val="002060"/>
                </a:solidFill>
                <a:effectLst/>
                <a:latin typeface="Helvetica Neue"/>
              </a:rPr>
              <a:t>Sexual violence </a:t>
            </a:r>
          </a:p>
          <a:p>
            <a:pPr lvl="1"/>
            <a:r>
              <a:rPr lang="en-US" b="0" i="0" dirty="0">
                <a:solidFill>
                  <a:srgbClr val="002060"/>
                </a:solidFill>
                <a:effectLst/>
                <a:latin typeface="Helvetica Neue"/>
              </a:rPr>
              <a:t>Retaliation</a:t>
            </a:r>
            <a:endParaRPr lang="en-US" dirty="0">
              <a:solidFill>
                <a:srgbClr val="002060"/>
              </a:solidFill>
            </a:endParaRPr>
          </a:p>
        </p:txBody>
      </p:sp>
      <p:sp>
        <p:nvSpPr>
          <p:cNvPr id="4" name="Title 3">
            <a:extLst>
              <a:ext uri="{FF2B5EF4-FFF2-40B4-BE49-F238E27FC236}">
                <a16:creationId xmlns:a16="http://schemas.microsoft.com/office/drawing/2014/main" id="{F73F716F-E1D2-2D16-A985-E12A44274604}"/>
              </a:ext>
            </a:extLst>
          </p:cNvPr>
          <p:cNvSpPr>
            <a:spLocks noGrp="1"/>
          </p:cNvSpPr>
          <p:nvPr>
            <p:ph type="title"/>
          </p:nvPr>
        </p:nvSpPr>
        <p:spPr>
          <a:xfrm>
            <a:off x="685800" y="457200"/>
            <a:ext cx="7772400" cy="1143000"/>
          </a:xfrm>
        </p:spPr>
        <p:txBody>
          <a:bodyPr/>
          <a:lstStyle/>
          <a:p>
            <a:r>
              <a:rPr lang="en-US" sz="4000" b="1" dirty="0">
                <a:solidFill>
                  <a:srgbClr val="8E0000"/>
                </a:solidFill>
              </a:rPr>
              <a:t>DOE: Sex Discrimination</a:t>
            </a:r>
            <a:br>
              <a:rPr lang="en-US" sz="4000" b="1" dirty="0">
                <a:solidFill>
                  <a:srgbClr val="8E0000"/>
                </a:solidFill>
              </a:rPr>
            </a:br>
            <a:r>
              <a:rPr lang="en-US" sz="3600" b="1" dirty="0">
                <a:solidFill>
                  <a:srgbClr val="8E0000"/>
                </a:solidFill>
              </a:rPr>
              <a:t>(2024 Regs)</a:t>
            </a:r>
          </a:p>
        </p:txBody>
      </p:sp>
    </p:spTree>
    <p:extLst>
      <p:ext uri="{BB962C8B-B14F-4D97-AF65-F5344CB8AC3E}">
        <p14:creationId xmlns:p14="http://schemas.microsoft.com/office/powerpoint/2010/main" val="3733494013"/>
      </p:ext>
    </p:extLst>
  </p:cSld>
  <p:clrMapOvr>
    <a:masterClrMapping/>
  </p:clrMapOvr>
  <p:transition spd="slow">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DB46-0176-FCE7-F997-14F1D37C8B3E}"/>
              </a:ext>
            </a:extLst>
          </p:cNvPr>
          <p:cNvSpPr>
            <a:spLocks noGrp="1"/>
          </p:cNvSpPr>
          <p:nvPr>
            <p:ph type="title"/>
          </p:nvPr>
        </p:nvSpPr>
        <p:spPr/>
        <p:txBody>
          <a:bodyPr/>
          <a:lstStyle/>
          <a:p>
            <a:r>
              <a:rPr lang="en-US" sz="4000" b="1" dirty="0">
                <a:solidFill>
                  <a:srgbClr val="8E0000"/>
                </a:solidFill>
              </a:rPr>
              <a:t>What is the Informal Resolution Process?</a:t>
            </a:r>
          </a:p>
        </p:txBody>
      </p:sp>
      <p:sp>
        <p:nvSpPr>
          <p:cNvPr id="3" name="Content Placeholder 2">
            <a:extLst>
              <a:ext uri="{FF2B5EF4-FFF2-40B4-BE49-F238E27FC236}">
                <a16:creationId xmlns:a16="http://schemas.microsoft.com/office/drawing/2014/main" id="{4C86BE80-A66D-DB3F-15E6-29F7D816F97D}"/>
              </a:ext>
            </a:extLst>
          </p:cNvPr>
          <p:cNvSpPr>
            <a:spLocks noGrp="1"/>
          </p:cNvSpPr>
          <p:nvPr>
            <p:ph idx="1"/>
          </p:nvPr>
        </p:nvSpPr>
        <p:spPr>
          <a:xfrm>
            <a:off x="685800" y="1752600"/>
            <a:ext cx="8077200" cy="3810000"/>
          </a:xfrm>
        </p:spPr>
        <p:txBody>
          <a:bodyPr/>
          <a:lstStyle/>
          <a:p>
            <a:pPr>
              <a:spcBef>
                <a:spcPts val="600"/>
              </a:spcBef>
            </a:pPr>
            <a:r>
              <a:rPr lang="en-US" dirty="0"/>
              <a:t>Process is voluntary for all parties</a:t>
            </a:r>
          </a:p>
          <a:p>
            <a:pPr>
              <a:spcBef>
                <a:spcPts val="600"/>
              </a:spcBef>
            </a:pPr>
            <a:r>
              <a:rPr lang="en-US" dirty="0"/>
              <a:t>Mediation </a:t>
            </a:r>
          </a:p>
          <a:p>
            <a:pPr>
              <a:spcBef>
                <a:spcPts val="600"/>
              </a:spcBef>
            </a:pPr>
            <a:r>
              <a:rPr lang="en-US" dirty="0"/>
              <a:t>Restorative process = repair harm done (restore access to educational program or activities)</a:t>
            </a:r>
          </a:p>
          <a:p>
            <a:pPr>
              <a:spcBef>
                <a:spcPts val="600"/>
              </a:spcBef>
            </a:pPr>
            <a:r>
              <a:rPr lang="en-US" dirty="0"/>
              <a:t>Consider:  issues with apologies</a:t>
            </a:r>
          </a:p>
          <a:p>
            <a:pPr>
              <a:spcBef>
                <a:spcPts val="600"/>
              </a:spcBef>
            </a:pPr>
            <a:r>
              <a:rPr lang="en-US" dirty="0"/>
              <a:t>Have parties sign consent to informal resolution</a:t>
            </a:r>
          </a:p>
          <a:p>
            <a:endParaRPr lang="en-US" dirty="0"/>
          </a:p>
        </p:txBody>
      </p:sp>
    </p:spTree>
    <p:extLst>
      <p:ext uri="{BB962C8B-B14F-4D97-AF65-F5344CB8AC3E}">
        <p14:creationId xmlns:p14="http://schemas.microsoft.com/office/powerpoint/2010/main" val="3963268666"/>
      </p:ext>
    </p:extLst>
  </p:cSld>
  <p:clrMapOvr>
    <a:masterClrMapping/>
  </p:clrMapOvr>
  <p:transition spd="slow">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B8E8-1863-BD38-4AD5-17A58D7782F0}"/>
              </a:ext>
            </a:extLst>
          </p:cNvPr>
          <p:cNvSpPr>
            <a:spLocks noGrp="1"/>
          </p:cNvSpPr>
          <p:nvPr>
            <p:ph type="title"/>
          </p:nvPr>
        </p:nvSpPr>
        <p:spPr/>
        <p:txBody>
          <a:bodyPr/>
          <a:lstStyle/>
          <a:p>
            <a:r>
              <a:rPr lang="en-US" sz="4000" b="1" dirty="0">
                <a:solidFill>
                  <a:srgbClr val="8E0000"/>
                </a:solidFill>
              </a:rPr>
              <a:t>What is Mediation?</a:t>
            </a:r>
          </a:p>
        </p:txBody>
      </p:sp>
      <p:sp>
        <p:nvSpPr>
          <p:cNvPr id="3" name="Content Placeholder 2">
            <a:extLst>
              <a:ext uri="{FF2B5EF4-FFF2-40B4-BE49-F238E27FC236}">
                <a16:creationId xmlns:a16="http://schemas.microsoft.com/office/drawing/2014/main" id="{F3257E81-5C33-70C1-ADDD-64FC131D2A3D}"/>
              </a:ext>
            </a:extLst>
          </p:cNvPr>
          <p:cNvSpPr>
            <a:spLocks noGrp="1"/>
          </p:cNvSpPr>
          <p:nvPr>
            <p:ph idx="1"/>
          </p:nvPr>
        </p:nvSpPr>
        <p:spPr>
          <a:xfrm>
            <a:off x="685800" y="1600200"/>
            <a:ext cx="7848600" cy="3962400"/>
          </a:xfrm>
        </p:spPr>
        <p:txBody>
          <a:bodyPr/>
          <a:lstStyle/>
          <a:p>
            <a:r>
              <a:rPr lang="en-US" dirty="0"/>
              <a:t>Using a third party to facilitate resolution between the parties</a:t>
            </a:r>
          </a:p>
          <a:p>
            <a:r>
              <a:rPr lang="en-US" dirty="0"/>
              <a:t>Recommend written agreement</a:t>
            </a:r>
          </a:p>
          <a:p>
            <a:r>
              <a:rPr lang="en-US" dirty="0"/>
              <a:t>Confidential</a:t>
            </a:r>
          </a:p>
          <a:p>
            <a:r>
              <a:rPr lang="en-US" dirty="0"/>
              <a:t>Prefer in-person, but back up could be Zoom or email</a:t>
            </a:r>
          </a:p>
        </p:txBody>
      </p:sp>
    </p:spTree>
    <p:extLst>
      <p:ext uri="{BB962C8B-B14F-4D97-AF65-F5344CB8AC3E}">
        <p14:creationId xmlns:p14="http://schemas.microsoft.com/office/powerpoint/2010/main" val="3484800155"/>
      </p:ext>
    </p:extLst>
  </p:cSld>
  <p:clrMapOvr>
    <a:masterClrMapping/>
  </p:clrMapOvr>
  <p:transition spd="slow">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46A-2EBB-F990-6EF7-5F18B5585070}"/>
              </a:ext>
            </a:extLst>
          </p:cNvPr>
          <p:cNvSpPr>
            <a:spLocks noGrp="1"/>
          </p:cNvSpPr>
          <p:nvPr>
            <p:ph type="title"/>
          </p:nvPr>
        </p:nvSpPr>
        <p:spPr>
          <a:xfrm>
            <a:off x="685800" y="533400"/>
            <a:ext cx="7772400" cy="762000"/>
          </a:xfrm>
        </p:spPr>
        <p:txBody>
          <a:bodyPr/>
          <a:lstStyle/>
          <a:p>
            <a:r>
              <a:rPr lang="en-US" sz="4000" b="1" dirty="0">
                <a:solidFill>
                  <a:srgbClr val="8E0000"/>
                </a:solidFill>
              </a:rPr>
              <a:t>Before the Mediation</a:t>
            </a:r>
          </a:p>
        </p:txBody>
      </p:sp>
      <p:sp>
        <p:nvSpPr>
          <p:cNvPr id="3" name="Content Placeholder 2">
            <a:extLst>
              <a:ext uri="{FF2B5EF4-FFF2-40B4-BE49-F238E27FC236}">
                <a16:creationId xmlns:a16="http://schemas.microsoft.com/office/drawing/2014/main" id="{D32902E7-06FA-2FE2-B257-009101FA81A1}"/>
              </a:ext>
            </a:extLst>
          </p:cNvPr>
          <p:cNvSpPr>
            <a:spLocks noGrp="1"/>
          </p:cNvSpPr>
          <p:nvPr>
            <p:ph idx="1"/>
          </p:nvPr>
        </p:nvSpPr>
        <p:spPr>
          <a:xfrm>
            <a:off x="685800" y="1524000"/>
            <a:ext cx="7924800" cy="4800600"/>
          </a:xfrm>
        </p:spPr>
        <p:txBody>
          <a:bodyPr/>
          <a:lstStyle/>
          <a:p>
            <a:pPr marL="0" indent="0">
              <a:buNone/>
            </a:pPr>
            <a:r>
              <a:rPr lang="en-US" dirty="0"/>
              <a:t>Informal resolution facilitator can reach out to the parties and get a preliminary understanding of what might resolve the matter—confirm what you can share with the other party</a:t>
            </a:r>
          </a:p>
          <a:p>
            <a:r>
              <a:rPr lang="en-US" dirty="0"/>
              <a:t>Start with complainant</a:t>
            </a:r>
          </a:p>
          <a:p>
            <a:r>
              <a:rPr lang="en-US" dirty="0"/>
              <a:t>Then to respondent</a:t>
            </a:r>
          </a:p>
          <a:p>
            <a:r>
              <a:rPr lang="en-US" dirty="0"/>
              <a:t>Prepare a draft agreement from template</a:t>
            </a:r>
          </a:p>
          <a:p>
            <a:endParaRPr lang="en-US" dirty="0"/>
          </a:p>
        </p:txBody>
      </p:sp>
    </p:spTree>
    <p:extLst>
      <p:ext uri="{BB962C8B-B14F-4D97-AF65-F5344CB8AC3E}">
        <p14:creationId xmlns:p14="http://schemas.microsoft.com/office/powerpoint/2010/main" val="2192398599"/>
      </p:ext>
    </p:extLst>
  </p:cSld>
  <p:clrMapOvr>
    <a:masterClrMapping/>
  </p:clrMapOvr>
  <p:transition spd="slow">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8452-26CD-2E85-42E9-D1336109F247}"/>
              </a:ext>
            </a:extLst>
          </p:cNvPr>
          <p:cNvSpPr>
            <a:spLocks noGrp="1"/>
          </p:cNvSpPr>
          <p:nvPr>
            <p:ph type="title"/>
          </p:nvPr>
        </p:nvSpPr>
        <p:spPr>
          <a:xfrm>
            <a:off x="685800" y="533400"/>
            <a:ext cx="7772400" cy="762000"/>
          </a:xfrm>
        </p:spPr>
        <p:txBody>
          <a:bodyPr/>
          <a:lstStyle/>
          <a:p>
            <a:r>
              <a:rPr lang="en-US" sz="4000" b="1" dirty="0">
                <a:solidFill>
                  <a:srgbClr val="8E0000"/>
                </a:solidFill>
              </a:rPr>
              <a:t>“Shuttle Diplomacy”</a:t>
            </a:r>
          </a:p>
        </p:txBody>
      </p:sp>
      <p:sp>
        <p:nvSpPr>
          <p:cNvPr id="3" name="Content Placeholder 2">
            <a:extLst>
              <a:ext uri="{FF2B5EF4-FFF2-40B4-BE49-F238E27FC236}">
                <a16:creationId xmlns:a16="http://schemas.microsoft.com/office/drawing/2014/main" id="{2AD00D63-5732-2ED7-0071-684A69978906}"/>
              </a:ext>
            </a:extLst>
          </p:cNvPr>
          <p:cNvSpPr>
            <a:spLocks noGrp="1"/>
          </p:cNvSpPr>
          <p:nvPr>
            <p:ph idx="1"/>
          </p:nvPr>
        </p:nvSpPr>
        <p:spPr>
          <a:xfrm>
            <a:off x="685800" y="1600200"/>
            <a:ext cx="7924800" cy="4648200"/>
          </a:xfrm>
        </p:spPr>
        <p:txBody>
          <a:bodyPr/>
          <a:lstStyle/>
          <a:p>
            <a:r>
              <a:rPr lang="en-US" sz="3000" dirty="0"/>
              <a:t>Usually keep parties separate—may be exceptional circumstances</a:t>
            </a:r>
          </a:p>
          <a:p>
            <a:r>
              <a:rPr lang="en-US" sz="3000" dirty="0"/>
              <a:t>Allow each party to tell “the story” and present that party’s perspective on the underlying dispute</a:t>
            </a:r>
          </a:p>
          <a:p>
            <a:r>
              <a:rPr lang="en-US" sz="3000" dirty="0"/>
              <a:t>Ask each party what they want from the other party</a:t>
            </a:r>
          </a:p>
          <a:p>
            <a:r>
              <a:rPr lang="en-US" sz="3000" dirty="0"/>
              <a:t>Ask each party what they want from the process</a:t>
            </a:r>
          </a:p>
          <a:p>
            <a:endParaRPr lang="en-US" dirty="0"/>
          </a:p>
          <a:p>
            <a:endParaRPr lang="en-US" dirty="0"/>
          </a:p>
          <a:p>
            <a:endParaRPr lang="en-US" dirty="0"/>
          </a:p>
        </p:txBody>
      </p:sp>
    </p:spTree>
    <p:extLst>
      <p:ext uri="{BB962C8B-B14F-4D97-AF65-F5344CB8AC3E}">
        <p14:creationId xmlns:p14="http://schemas.microsoft.com/office/powerpoint/2010/main" val="1933913435"/>
      </p:ext>
    </p:extLst>
  </p:cSld>
  <p:clrMapOvr>
    <a:masterClrMapping/>
  </p:clrMapOvr>
  <p:transition spd="slow">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7CA0-3776-2F96-7199-998768878051}"/>
              </a:ext>
            </a:extLst>
          </p:cNvPr>
          <p:cNvSpPr>
            <a:spLocks noGrp="1"/>
          </p:cNvSpPr>
          <p:nvPr>
            <p:ph type="title"/>
          </p:nvPr>
        </p:nvSpPr>
        <p:spPr/>
        <p:txBody>
          <a:bodyPr/>
          <a:lstStyle/>
          <a:p>
            <a:r>
              <a:rPr lang="en-US" sz="4000" b="1" dirty="0">
                <a:solidFill>
                  <a:srgbClr val="8E0000"/>
                </a:solidFill>
              </a:rPr>
              <a:t>At the Mediation</a:t>
            </a:r>
          </a:p>
        </p:txBody>
      </p:sp>
      <p:sp>
        <p:nvSpPr>
          <p:cNvPr id="3" name="Content Placeholder 2">
            <a:extLst>
              <a:ext uri="{FF2B5EF4-FFF2-40B4-BE49-F238E27FC236}">
                <a16:creationId xmlns:a16="http://schemas.microsoft.com/office/drawing/2014/main" id="{087C7C70-B220-E2D4-7C3E-4AE42DFFAA1F}"/>
              </a:ext>
            </a:extLst>
          </p:cNvPr>
          <p:cNvSpPr>
            <a:spLocks noGrp="1"/>
          </p:cNvSpPr>
          <p:nvPr>
            <p:ph idx="1"/>
          </p:nvPr>
        </p:nvSpPr>
        <p:spPr/>
        <p:txBody>
          <a:bodyPr/>
          <a:lstStyle/>
          <a:p>
            <a:r>
              <a:rPr lang="en-US" dirty="0"/>
              <a:t>Explain the mediation process</a:t>
            </a:r>
          </a:p>
          <a:p>
            <a:r>
              <a:rPr lang="en-US" dirty="0"/>
              <a:t>Remind parties that the process is voluntary </a:t>
            </a:r>
          </a:p>
        </p:txBody>
      </p:sp>
    </p:spTree>
    <p:extLst>
      <p:ext uri="{BB962C8B-B14F-4D97-AF65-F5344CB8AC3E}">
        <p14:creationId xmlns:p14="http://schemas.microsoft.com/office/powerpoint/2010/main" val="4113402186"/>
      </p:ext>
    </p:extLst>
  </p:cSld>
  <p:clrMapOvr>
    <a:masterClrMapping/>
  </p:clrMapOvr>
  <p:transition spd="slow">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1352-ED6C-AA74-8A32-1C987365A358}"/>
              </a:ext>
            </a:extLst>
          </p:cNvPr>
          <p:cNvSpPr>
            <a:spLocks noGrp="1"/>
          </p:cNvSpPr>
          <p:nvPr>
            <p:ph type="title"/>
          </p:nvPr>
        </p:nvSpPr>
        <p:spPr/>
        <p:txBody>
          <a:bodyPr/>
          <a:lstStyle/>
          <a:p>
            <a:r>
              <a:rPr lang="en-US" sz="4000" b="1" dirty="0">
                <a:solidFill>
                  <a:srgbClr val="8E0000"/>
                </a:solidFill>
              </a:rPr>
              <a:t>Questions Facilitator </a:t>
            </a:r>
            <a:br>
              <a:rPr lang="en-US" sz="4000" b="1" dirty="0">
                <a:solidFill>
                  <a:srgbClr val="8E0000"/>
                </a:solidFill>
              </a:rPr>
            </a:br>
            <a:r>
              <a:rPr lang="en-US" sz="4000" b="1" dirty="0">
                <a:solidFill>
                  <a:srgbClr val="8E0000"/>
                </a:solidFill>
              </a:rPr>
              <a:t>May Ask Parties</a:t>
            </a:r>
          </a:p>
        </p:txBody>
      </p:sp>
      <p:sp>
        <p:nvSpPr>
          <p:cNvPr id="3" name="Content Placeholder 2">
            <a:extLst>
              <a:ext uri="{FF2B5EF4-FFF2-40B4-BE49-F238E27FC236}">
                <a16:creationId xmlns:a16="http://schemas.microsoft.com/office/drawing/2014/main" id="{E9D487B3-ECCA-F6C4-1A79-8AB87693E4EB}"/>
              </a:ext>
            </a:extLst>
          </p:cNvPr>
          <p:cNvSpPr>
            <a:spLocks noGrp="1"/>
          </p:cNvSpPr>
          <p:nvPr>
            <p:ph idx="1"/>
          </p:nvPr>
        </p:nvSpPr>
        <p:spPr>
          <a:xfrm>
            <a:off x="695528" y="1981200"/>
            <a:ext cx="7991272" cy="3962400"/>
          </a:xfrm>
        </p:spPr>
        <p:txBody>
          <a:bodyPr/>
          <a:lstStyle/>
          <a:p>
            <a:r>
              <a:rPr lang="en-US" dirty="0"/>
              <a:t>What would make you feel safe?</a:t>
            </a:r>
          </a:p>
          <a:p>
            <a:r>
              <a:rPr lang="en-US" dirty="0"/>
              <a:t>What can the school do to make you feel safer?</a:t>
            </a:r>
          </a:p>
          <a:p>
            <a:r>
              <a:rPr lang="en-US" dirty="0"/>
              <a:t>What can the other party do to make you feel safer?</a:t>
            </a:r>
          </a:p>
          <a:p>
            <a:endParaRPr lang="en-US" dirty="0"/>
          </a:p>
        </p:txBody>
      </p:sp>
    </p:spTree>
    <p:extLst>
      <p:ext uri="{BB962C8B-B14F-4D97-AF65-F5344CB8AC3E}">
        <p14:creationId xmlns:p14="http://schemas.microsoft.com/office/powerpoint/2010/main" val="443604819"/>
      </p:ext>
    </p:extLst>
  </p:cSld>
  <p:clrMapOvr>
    <a:masterClrMapping/>
  </p:clrMapOvr>
  <p:transition spd="slow">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AFA0A-E7DE-9A34-8EAA-9165A1857C57}"/>
              </a:ext>
            </a:extLst>
          </p:cNvPr>
          <p:cNvSpPr>
            <a:spLocks noGrp="1"/>
          </p:cNvSpPr>
          <p:nvPr>
            <p:ph type="title"/>
          </p:nvPr>
        </p:nvSpPr>
        <p:spPr>
          <a:xfrm>
            <a:off x="685800" y="396080"/>
            <a:ext cx="7772400" cy="762001"/>
          </a:xfrm>
        </p:spPr>
        <p:txBody>
          <a:bodyPr/>
          <a:lstStyle/>
          <a:p>
            <a:r>
              <a:rPr lang="en-US" sz="4000" b="1" dirty="0">
                <a:solidFill>
                  <a:srgbClr val="8E0000"/>
                </a:solidFill>
              </a:rPr>
              <a:t>Supportive Measures</a:t>
            </a:r>
          </a:p>
        </p:txBody>
      </p:sp>
      <p:sp>
        <p:nvSpPr>
          <p:cNvPr id="3" name="Content Placeholder 2">
            <a:extLst>
              <a:ext uri="{FF2B5EF4-FFF2-40B4-BE49-F238E27FC236}">
                <a16:creationId xmlns:a16="http://schemas.microsoft.com/office/drawing/2014/main" id="{81C5B864-4273-118C-0094-6B209E2F88ED}"/>
              </a:ext>
            </a:extLst>
          </p:cNvPr>
          <p:cNvSpPr>
            <a:spLocks noGrp="1"/>
          </p:cNvSpPr>
          <p:nvPr>
            <p:ph idx="1"/>
          </p:nvPr>
        </p:nvSpPr>
        <p:spPr>
          <a:xfrm>
            <a:off x="609600" y="1371599"/>
            <a:ext cx="8077200" cy="4328319"/>
          </a:xfrm>
        </p:spPr>
        <p:txBody>
          <a:bodyPr/>
          <a:lstStyle/>
          <a:p>
            <a:r>
              <a:rPr lang="en-US" sz="3000" dirty="0"/>
              <a:t>Supportive measures in place—should they continue?  </a:t>
            </a:r>
          </a:p>
          <a:p>
            <a:r>
              <a:rPr lang="en-US" sz="3000" dirty="0"/>
              <a:t>Should they be modified?</a:t>
            </a:r>
          </a:p>
          <a:p>
            <a:r>
              <a:rPr lang="en-US" sz="3000" dirty="0"/>
              <a:t>New class schedule</a:t>
            </a:r>
          </a:p>
          <a:p>
            <a:r>
              <a:rPr lang="en-US" sz="3000" dirty="0"/>
              <a:t>No contact agreement</a:t>
            </a:r>
          </a:p>
          <a:p>
            <a:r>
              <a:rPr lang="en-US" sz="3000" dirty="0"/>
              <a:t>No classes together (ask District about feasibility)</a:t>
            </a:r>
          </a:p>
          <a:p>
            <a:r>
              <a:rPr lang="en-US" sz="3000" dirty="0"/>
              <a:t>Counseling</a:t>
            </a:r>
          </a:p>
          <a:p>
            <a:r>
              <a:rPr lang="en-US" sz="3000" dirty="0"/>
              <a:t>Training </a:t>
            </a:r>
          </a:p>
        </p:txBody>
      </p:sp>
    </p:spTree>
    <p:extLst>
      <p:ext uri="{BB962C8B-B14F-4D97-AF65-F5344CB8AC3E}">
        <p14:creationId xmlns:p14="http://schemas.microsoft.com/office/powerpoint/2010/main" val="979022739"/>
      </p:ext>
    </p:extLst>
  </p:cSld>
  <p:clrMapOvr>
    <a:masterClrMapping/>
  </p:clrMapOvr>
  <p:transition spd="slow">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3F06-BBD4-A719-4C57-AEC57AABABFF}"/>
              </a:ext>
            </a:extLst>
          </p:cNvPr>
          <p:cNvSpPr>
            <a:spLocks noGrp="1"/>
          </p:cNvSpPr>
          <p:nvPr>
            <p:ph type="title"/>
          </p:nvPr>
        </p:nvSpPr>
        <p:spPr>
          <a:xfrm>
            <a:off x="685800" y="762000"/>
            <a:ext cx="8153400" cy="655638"/>
          </a:xfrm>
        </p:spPr>
        <p:txBody>
          <a:bodyPr/>
          <a:lstStyle/>
          <a:p>
            <a:r>
              <a:rPr lang="en-US" sz="4000" b="1" dirty="0">
                <a:solidFill>
                  <a:srgbClr val="8E0000"/>
                </a:solidFill>
              </a:rPr>
              <a:t>Typical Supportive Measures </a:t>
            </a:r>
            <a:br>
              <a:rPr lang="en-US" b="1" dirty="0">
                <a:solidFill>
                  <a:srgbClr val="8E0000"/>
                </a:solidFill>
              </a:rPr>
            </a:br>
            <a:endParaRPr lang="en-US" b="1" dirty="0">
              <a:solidFill>
                <a:srgbClr val="8E0000"/>
              </a:solidFill>
            </a:endParaRPr>
          </a:p>
        </p:txBody>
      </p:sp>
      <p:sp>
        <p:nvSpPr>
          <p:cNvPr id="3" name="Content Placeholder 2">
            <a:extLst>
              <a:ext uri="{FF2B5EF4-FFF2-40B4-BE49-F238E27FC236}">
                <a16:creationId xmlns:a16="http://schemas.microsoft.com/office/drawing/2014/main" id="{7F9C894C-C7E4-A2A3-A1E1-8D95C66B71CE}"/>
              </a:ext>
            </a:extLst>
          </p:cNvPr>
          <p:cNvSpPr>
            <a:spLocks noGrp="1"/>
          </p:cNvSpPr>
          <p:nvPr>
            <p:ph idx="1"/>
          </p:nvPr>
        </p:nvSpPr>
        <p:spPr>
          <a:xfrm>
            <a:off x="685800" y="1219200"/>
            <a:ext cx="7772400" cy="5181600"/>
          </a:xfrm>
        </p:spPr>
        <p:txBody>
          <a:bodyPr/>
          <a:lstStyle/>
          <a:p>
            <a:r>
              <a:rPr lang="en-US" sz="3000" dirty="0"/>
              <a:t>New class schedule</a:t>
            </a:r>
          </a:p>
          <a:p>
            <a:r>
              <a:rPr lang="en-US" sz="3000" dirty="0"/>
              <a:t>No contact agreement</a:t>
            </a:r>
          </a:p>
          <a:p>
            <a:r>
              <a:rPr lang="en-US" sz="3000" dirty="0"/>
              <a:t>No classes together (ask District about feasibility)</a:t>
            </a:r>
          </a:p>
          <a:p>
            <a:r>
              <a:rPr lang="en-US" sz="3000" dirty="0"/>
              <a:t>Counseling</a:t>
            </a:r>
          </a:p>
          <a:p>
            <a:r>
              <a:rPr lang="en-US" sz="3000" dirty="0"/>
              <a:t>Training </a:t>
            </a:r>
          </a:p>
          <a:p>
            <a:r>
              <a:rPr lang="en-US" sz="3000" dirty="0"/>
              <a:t>Online courses</a:t>
            </a:r>
          </a:p>
          <a:p>
            <a:r>
              <a:rPr lang="en-US" sz="3000" dirty="0"/>
              <a:t>Change school</a:t>
            </a:r>
          </a:p>
          <a:p>
            <a:r>
              <a:rPr lang="en-US" sz="3000" dirty="0"/>
              <a:t>Particular class seating</a:t>
            </a:r>
          </a:p>
          <a:p>
            <a:endParaRPr lang="en-US" dirty="0"/>
          </a:p>
        </p:txBody>
      </p:sp>
    </p:spTree>
    <p:extLst>
      <p:ext uri="{BB962C8B-B14F-4D97-AF65-F5344CB8AC3E}">
        <p14:creationId xmlns:p14="http://schemas.microsoft.com/office/powerpoint/2010/main" val="3808799365"/>
      </p:ext>
    </p:extLst>
  </p:cSld>
  <p:clrMapOvr>
    <a:masterClrMapping/>
  </p:clrMapOvr>
  <p:transition spd="slow">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50AB-9A1B-F66A-C2EB-E3B738BDF0D1}"/>
              </a:ext>
            </a:extLst>
          </p:cNvPr>
          <p:cNvSpPr>
            <a:spLocks noGrp="1"/>
          </p:cNvSpPr>
          <p:nvPr>
            <p:ph type="title"/>
          </p:nvPr>
        </p:nvSpPr>
        <p:spPr>
          <a:xfrm>
            <a:off x="685800" y="533400"/>
            <a:ext cx="8153400" cy="884238"/>
          </a:xfrm>
        </p:spPr>
        <p:txBody>
          <a:bodyPr/>
          <a:lstStyle/>
          <a:p>
            <a:r>
              <a:rPr lang="en-US" sz="4000" b="1" dirty="0">
                <a:solidFill>
                  <a:srgbClr val="8E0000"/>
                </a:solidFill>
              </a:rPr>
              <a:t>How to get Parties “Unstuck”</a:t>
            </a:r>
          </a:p>
        </p:txBody>
      </p:sp>
      <p:sp>
        <p:nvSpPr>
          <p:cNvPr id="3" name="Content Placeholder 2">
            <a:extLst>
              <a:ext uri="{FF2B5EF4-FFF2-40B4-BE49-F238E27FC236}">
                <a16:creationId xmlns:a16="http://schemas.microsoft.com/office/drawing/2014/main" id="{5843046D-8939-A191-FF29-C141A6AD8B5A}"/>
              </a:ext>
            </a:extLst>
          </p:cNvPr>
          <p:cNvSpPr>
            <a:spLocks noGrp="1"/>
          </p:cNvSpPr>
          <p:nvPr>
            <p:ph idx="1"/>
          </p:nvPr>
        </p:nvSpPr>
        <p:spPr>
          <a:xfrm>
            <a:off x="685800" y="1828800"/>
            <a:ext cx="7924800" cy="3733800"/>
          </a:xfrm>
        </p:spPr>
        <p:txBody>
          <a:bodyPr/>
          <a:lstStyle/>
          <a:p>
            <a:r>
              <a:rPr lang="en-US" dirty="0"/>
              <a:t>Remind the parties that if this goes back to the formal Title IX process, you will not have control over the outcome, and there is a possibility that the Decision Maker will find you in violation of Title IX or determine that no violation of Title IX occurred</a:t>
            </a:r>
          </a:p>
        </p:txBody>
      </p:sp>
    </p:spTree>
    <p:extLst>
      <p:ext uri="{BB962C8B-B14F-4D97-AF65-F5344CB8AC3E}">
        <p14:creationId xmlns:p14="http://schemas.microsoft.com/office/powerpoint/2010/main" val="3889402823"/>
      </p:ext>
    </p:extLst>
  </p:cSld>
  <p:clrMapOvr>
    <a:masterClrMapping/>
  </p:clrMapOvr>
  <p:transition spd="slow">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A610-5374-9827-0335-5D3A513C9336}"/>
              </a:ext>
            </a:extLst>
          </p:cNvPr>
          <p:cNvSpPr>
            <a:spLocks noGrp="1"/>
          </p:cNvSpPr>
          <p:nvPr>
            <p:ph type="title"/>
          </p:nvPr>
        </p:nvSpPr>
        <p:spPr>
          <a:xfrm>
            <a:off x="685800" y="411162"/>
            <a:ext cx="7772400" cy="731838"/>
          </a:xfrm>
        </p:spPr>
        <p:txBody>
          <a:bodyPr/>
          <a:lstStyle/>
          <a:p>
            <a:r>
              <a:rPr lang="en-US" sz="4000" b="1" dirty="0">
                <a:solidFill>
                  <a:srgbClr val="8E0000"/>
                </a:solidFill>
              </a:rPr>
              <a:t>Determine Common Ground</a:t>
            </a:r>
          </a:p>
        </p:txBody>
      </p:sp>
      <p:sp>
        <p:nvSpPr>
          <p:cNvPr id="3" name="Content Placeholder 2">
            <a:extLst>
              <a:ext uri="{FF2B5EF4-FFF2-40B4-BE49-F238E27FC236}">
                <a16:creationId xmlns:a16="http://schemas.microsoft.com/office/drawing/2014/main" id="{9488C0C2-8FF3-F651-4026-4F11AC4C4359}"/>
              </a:ext>
            </a:extLst>
          </p:cNvPr>
          <p:cNvSpPr>
            <a:spLocks noGrp="1"/>
          </p:cNvSpPr>
          <p:nvPr>
            <p:ph idx="1"/>
          </p:nvPr>
        </p:nvSpPr>
        <p:spPr>
          <a:xfrm>
            <a:off x="533400" y="1371600"/>
            <a:ext cx="8229600" cy="5105400"/>
          </a:xfrm>
        </p:spPr>
        <p:txBody>
          <a:bodyPr/>
          <a:lstStyle/>
          <a:p>
            <a:pPr>
              <a:spcBef>
                <a:spcPts val="0"/>
              </a:spcBef>
            </a:pPr>
            <a:r>
              <a:rPr lang="en-US" dirty="0"/>
              <a:t>You will need to go back and forth until a resolution can be reached</a:t>
            </a:r>
          </a:p>
          <a:p>
            <a:pPr>
              <a:spcBef>
                <a:spcPts val="0"/>
              </a:spcBef>
            </a:pPr>
            <a:r>
              <a:rPr lang="en-US" dirty="0"/>
              <a:t>Make sure both parties agree to the same terms and that you have their agreement</a:t>
            </a:r>
          </a:p>
          <a:p>
            <a:pPr>
              <a:spcBef>
                <a:spcPts val="0"/>
              </a:spcBef>
            </a:pPr>
            <a:r>
              <a:rPr lang="en-US" dirty="0"/>
              <a:t>Make sure that the District can implement</a:t>
            </a:r>
          </a:p>
          <a:p>
            <a:pPr>
              <a:spcBef>
                <a:spcPts val="0"/>
              </a:spcBef>
            </a:pPr>
            <a:r>
              <a:rPr lang="en-US" dirty="0"/>
              <a:t>Remember to provide terms for:</a:t>
            </a:r>
          </a:p>
          <a:p>
            <a:pPr lvl="1">
              <a:spcBef>
                <a:spcPts val="0"/>
              </a:spcBef>
            </a:pPr>
            <a:r>
              <a:rPr lang="en-US" sz="3000" dirty="0"/>
              <a:t>Who can be told about the agreement?</a:t>
            </a:r>
          </a:p>
          <a:p>
            <a:pPr lvl="1">
              <a:spcBef>
                <a:spcPts val="0"/>
              </a:spcBef>
            </a:pPr>
            <a:r>
              <a:rPr lang="en-US" sz="3000" dirty="0"/>
              <a:t>Do you need to set a time to review with parties?</a:t>
            </a:r>
          </a:p>
        </p:txBody>
      </p:sp>
    </p:spTree>
    <p:extLst>
      <p:ext uri="{BB962C8B-B14F-4D97-AF65-F5344CB8AC3E}">
        <p14:creationId xmlns:p14="http://schemas.microsoft.com/office/powerpoint/2010/main" val="124458157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B16-2A49-5653-D180-469330C0C304}"/>
              </a:ext>
            </a:extLst>
          </p:cNvPr>
          <p:cNvSpPr>
            <a:spLocks noGrp="1"/>
          </p:cNvSpPr>
          <p:nvPr>
            <p:ph type="title"/>
          </p:nvPr>
        </p:nvSpPr>
        <p:spPr>
          <a:xfrm>
            <a:off x="685800" y="533400"/>
            <a:ext cx="8001000" cy="1066800"/>
          </a:xfrm>
        </p:spPr>
        <p:txBody>
          <a:bodyPr/>
          <a:lstStyle/>
          <a:p>
            <a:r>
              <a:rPr lang="en-US" sz="4000" b="1" dirty="0">
                <a:solidFill>
                  <a:srgbClr val="8E0000"/>
                </a:solidFill>
              </a:rPr>
              <a:t>Title IX Sexual Harassment or Sexual Violence</a:t>
            </a:r>
          </a:p>
        </p:txBody>
      </p:sp>
      <p:sp>
        <p:nvSpPr>
          <p:cNvPr id="3" name="Content Placeholder 2">
            <a:extLst>
              <a:ext uri="{FF2B5EF4-FFF2-40B4-BE49-F238E27FC236}">
                <a16:creationId xmlns:a16="http://schemas.microsoft.com/office/drawing/2014/main" id="{7EED8120-A645-927F-F4BF-AFD61EC21A89}"/>
              </a:ext>
            </a:extLst>
          </p:cNvPr>
          <p:cNvSpPr>
            <a:spLocks noGrp="1"/>
          </p:cNvSpPr>
          <p:nvPr>
            <p:ph idx="1"/>
          </p:nvPr>
        </p:nvSpPr>
        <p:spPr>
          <a:xfrm>
            <a:off x="685800" y="1752600"/>
            <a:ext cx="8001000" cy="4572000"/>
          </a:xfrm>
        </p:spPr>
        <p:txBody>
          <a:bodyPr/>
          <a:lstStyle/>
          <a:p>
            <a:r>
              <a:rPr lang="en-US" altLang="en-US" dirty="0"/>
              <a:t>3 Types</a:t>
            </a:r>
          </a:p>
          <a:p>
            <a:r>
              <a:rPr lang="en-US" altLang="en-US" dirty="0"/>
              <a:t>All three require: </a:t>
            </a:r>
          </a:p>
          <a:p>
            <a:pPr marL="0" indent="0" algn="ctr">
              <a:buFontTx/>
              <a:buNone/>
            </a:pPr>
            <a:r>
              <a:rPr lang="en-US" altLang="en-US" b="1" dirty="0"/>
              <a:t>Unwelcome sexual conduct</a:t>
            </a:r>
          </a:p>
          <a:p>
            <a:pPr marL="0" indent="0" algn="ctr">
              <a:buFontTx/>
              <a:buNone/>
            </a:pPr>
            <a:r>
              <a:rPr lang="en-US" altLang="en-US" b="1" dirty="0"/>
              <a:t>(no consent)</a:t>
            </a:r>
          </a:p>
          <a:p>
            <a:pPr marL="0" indent="0" algn="ctr">
              <a:buFontTx/>
              <a:buNone/>
            </a:pPr>
            <a:r>
              <a:rPr lang="en-US" altLang="en-US" b="1" dirty="0"/>
              <a:t>+</a:t>
            </a:r>
          </a:p>
          <a:p>
            <a:pPr marL="0" indent="0" algn="ctr">
              <a:buFontTx/>
              <a:buNone/>
            </a:pPr>
            <a:r>
              <a:rPr lang="en-US" altLang="en-US" b="1" dirty="0"/>
              <a:t>Conduct effectively denies (or limits) a person’s equal access to educational activity</a:t>
            </a:r>
          </a:p>
          <a:p>
            <a:endParaRPr lang="en-US" dirty="0"/>
          </a:p>
        </p:txBody>
      </p:sp>
    </p:spTree>
    <p:extLst>
      <p:ext uri="{BB962C8B-B14F-4D97-AF65-F5344CB8AC3E}">
        <p14:creationId xmlns:p14="http://schemas.microsoft.com/office/powerpoint/2010/main" val="65133557"/>
      </p:ext>
    </p:extLst>
  </p:cSld>
  <p:clrMapOvr>
    <a:masterClrMapping/>
  </p:clrMapOvr>
  <p:transition spd="slow">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29DF-86E3-3340-1FC0-5A68518EF7A9}"/>
              </a:ext>
            </a:extLst>
          </p:cNvPr>
          <p:cNvSpPr>
            <a:spLocks noGrp="1"/>
          </p:cNvSpPr>
          <p:nvPr>
            <p:ph type="title"/>
          </p:nvPr>
        </p:nvSpPr>
        <p:spPr/>
        <p:txBody>
          <a:bodyPr/>
          <a:lstStyle/>
          <a:p>
            <a:r>
              <a:rPr lang="en-US" sz="4000" b="1" dirty="0">
                <a:solidFill>
                  <a:srgbClr val="8E0000"/>
                </a:solidFill>
              </a:rPr>
              <a:t>Drafting the Agreement</a:t>
            </a:r>
          </a:p>
        </p:txBody>
      </p:sp>
      <p:sp>
        <p:nvSpPr>
          <p:cNvPr id="3" name="Content Placeholder 2">
            <a:extLst>
              <a:ext uri="{FF2B5EF4-FFF2-40B4-BE49-F238E27FC236}">
                <a16:creationId xmlns:a16="http://schemas.microsoft.com/office/drawing/2014/main" id="{07837116-F956-2B2C-BA31-3BFE2E18CD76}"/>
              </a:ext>
            </a:extLst>
          </p:cNvPr>
          <p:cNvSpPr>
            <a:spLocks noGrp="1"/>
          </p:cNvSpPr>
          <p:nvPr>
            <p:ph idx="1"/>
          </p:nvPr>
        </p:nvSpPr>
        <p:spPr>
          <a:xfrm>
            <a:off x="685800" y="1676400"/>
            <a:ext cx="8001000" cy="3886200"/>
          </a:xfrm>
        </p:spPr>
        <p:txBody>
          <a:bodyPr/>
          <a:lstStyle/>
          <a:p>
            <a:r>
              <a:rPr lang="en-US" dirty="0"/>
              <a:t>Use your template</a:t>
            </a:r>
          </a:p>
          <a:p>
            <a:r>
              <a:rPr lang="en-US" dirty="0"/>
              <a:t>Anticipate problems of enforcement</a:t>
            </a:r>
          </a:p>
          <a:p>
            <a:r>
              <a:rPr lang="en-US" dirty="0"/>
              <a:t>Make sure that the District can implement</a:t>
            </a:r>
          </a:p>
          <a:p>
            <a:r>
              <a:rPr lang="en-US" dirty="0"/>
              <a:t>Remember to provide terms for:</a:t>
            </a:r>
          </a:p>
          <a:p>
            <a:pPr lvl="1"/>
            <a:r>
              <a:rPr lang="en-US" sz="3000" dirty="0"/>
              <a:t>Who can be told about the agreement?</a:t>
            </a:r>
          </a:p>
          <a:p>
            <a:pPr lvl="1"/>
            <a:r>
              <a:rPr lang="en-US" sz="3000" dirty="0"/>
              <a:t>Do you need to set a time to review with parties?</a:t>
            </a:r>
          </a:p>
          <a:p>
            <a:endParaRPr lang="en-US" dirty="0"/>
          </a:p>
          <a:p>
            <a:pPr marL="0" indent="0">
              <a:buNone/>
            </a:pPr>
            <a:endParaRPr lang="en-US" dirty="0"/>
          </a:p>
        </p:txBody>
      </p:sp>
    </p:spTree>
    <p:extLst>
      <p:ext uri="{BB962C8B-B14F-4D97-AF65-F5344CB8AC3E}">
        <p14:creationId xmlns:p14="http://schemas.microsoft.com/office/powerpoint/2010/main" val="1911934166"/>
      </p:ext>
    </p:extLst>
  </p:cSld>
  <p:clrMapOvr>
    <a:masterClrMapping/>
  </p:clrMapOvr>
  <p:transition spd="slow">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FADD-254C-F098-8648-755C00E50529}"/>
              </a:ext>
            </a:extLst>
          </p:cNvPr>
          <p:cNvSpPr>
            <a:spLocks noGrp="1"/>
          </p:cNvSpPr>
          <p:nvPr>
            <p:ph type="title"/>
          </p:nvPr>
        </p:nvSpPr>
        <p:spPr/>
        <p:txBody>
          <a:bodyPr/>
          <a:lstStyle/>
          <a:p>
            <a:r>
              <a:rPr lang="en-US" sz="4000" b="1" dirty="0">
                <a:solidFill>
                  <a:srgbClr val="8E0000"/>
                </a:solidFill>
              </a:rPr>
              <a:t>Signing the Agreement</a:t>
            </a:r>
            <a:endParaRPr lang="en-US" sz="4000" b="1" dirty="0"/>
          </a:p>
        </p:txBody>
      </p:sp>
      <p:sp>
        <p:nvSpPr>
          <p:cNvPr id="3" name="Content Placeholder 2">
            <a:extLst>
              <a:ext uri="{FF2B5EF4-FFF2-40B4-BE49-F238E27FC236}">
                <a16:creationId xmlns:a16="http://schemas.microsoft.com/office/drawing/2014/main" id="{16058433-E77D-A768-FEE7-A0D942C5AA86}"/>
              </a:ext>
            </a:extLst>
          </p:cNvPr>
          <p:cNvSpPr>
            <a:spLocks noGrp="1"/>
          </p:cNvSpPr>
          <p:nvPr>
            <p:ph idx="1"/>
          </p:nvPr>
        </p:nvSpPr>
        <p:spPr>
          <a:xfrm>
            <a:off x="685800" y="1828800"/>
            <a:ext cx="7924800" cy="3733800"/>
          </a:xfrm>
        </p:spPr>
        <p:txBody>
          <a:bodyPr/>
          <a:lstStyle/>
          <a:p>
            <a:r>
              <a:rPr lang="en-US" dirty="0"/>
              <a:t>Have the parties sign at the meeting if at all possible (at minimum provide a clear deadline for signing)</a:t>
            </a:r>
          </a:p>
          <a:p>
            <a:r>
              <a:rPr lang="en-US" dirty="0"/>
              <a:t>Make a copy for all parties and appropriate District administrators</a:t>
            </a:r>
          </a:p>
        </p:txBody>
      </p:sp>
    </p:spTree>
    <p:extLst>
      <p:ext uri="{BB962C8B-B14F-4D97-AF65-F5344CB8AC3E}">
        <p14:creationId xmlns:p14="http://schemas.microsoft.com/office/powerpoint/2010/main" val="3893166349"/>
      </p:ext>
    </p:extLst>
  </p:cSld>
  <p:clrMapOvr>
    <a:masterClrMapping/>
  </p:clrMapOvr>
  <p:transition spd="slow">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AA42-8910-902F-AB00-05B6C7898D40}"/>
              </a:ext>
            </a:extLst>
          </p:cNvPr>
          <p:cNvSpPr>
            <a:spLocks noGrp="1"/>
          </p:cNvSpPr>
          <p:nvPr>
            <p:ph type="title"/>
          </p:nvPr>
        </p:nvSpPr>
        <p:spPr/>
        <p:txBody>
          <a:bodyPr/>
          <a:lstStyle/>
          <a:p>
            <a:r>
              <a:rPr lang="en-US" sz="4000" b="1" dirty="0">
                <a:solidFill>
                  <a:srgbClr val="8E0000"/>
                </a:solidFill>
              </a:rPr>
              <a:t>Closing the Process</a:t>
            </a:r>
          </a:p>
        </p:txBody>
      </p:sp>
      <p:sp>
        <p:nvSpPr>
          <p:cNvPr id="3" name="Content Placeholder 2">
            <a:extLst>
              <a:ext uri="{FF2B5EF4-FFF2-40B4-BE49-F238E27FC236}">
                <a16:creationId xmlns:a16="http://schemas.microsoft.com/office/drawing/2014/main" id="{C3FC6F11-400B-D45D-0A1D-FE879C34B6AA}"/>
              </a:ext>
            </a:extLst>
          </p:cNvPr>
          <p:cNvSpPr>
            <a:spLocks noGrp="1"/>
          </p:cNvSpPr>
          <p:nvPr>
            <p:ph idx="1"/>
          </p:nvPr>
        </p:nvSpPr>
        <p:spPr>
          <a:xfrm>
            <a:off x="685800" y="1752600"/>
            <a:ext cx="7772400" cy="3810000"/>
          </a:xfrm>
        </p:spPr>
        <p:txBody>
          <a:bodyPr/>
          <a:lstStyle/>
          <a:p>
            <a:r>
              <a:rPr lang="en-US" dirty="0"/>
              <a:t>Thank parties for cooperation</a:t>
            </a:r>
          </a:p>
          <a:p>
            <a:r>
              <a:rPr lang="en-US" dirty="0"/>
              <a:t>Decide whether it would be productive for parties to get together</a:t>
            </a:r>
          </a:p>
        </p:txBody>
      </p:sp>
    </p:spTree>
    <p:extLst>
      <p:ext uri="{BB962C8B-B14F-4D97-AF65-F5344CB8AC3E}">
        <p14:creationId xmlns:p14="http://schemas.microsoft.com/office/powerpoint/2010/main" val="4251918531"/>
      </p:ext>
    </p:extLst>
  </p:cSld>
  <p:clrMapOvr>
    <a:masterClrMapping/>
  </p:clrMapOvr>
  <p:transition spd="slow">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A080928E-C3EA-2E03-5046-21CEB7B28FB1}"/>
              </a:ext>
            </a:extLst>
          </p:cNvPr>
          <p:cNvSpPr>
            <a:spLocks noGrp="1" noChangeArrowheads="1"/>
          </p:cNvSpPr>
          <p:nvPr>
            <p:ph type="title"/>
          </p:nvPr>
        </p:nvSpPr>
        <p:spPr>
          <a:xfrm>
            <a:off x="685800" y="533400"/>
            <a:ext cx="8153400" cy="884238"/>
          </a:xfrm>
        </p:spPr>
        <p:txBody>
          <a:bodyPr/>
          <a:lstStyle/>
          <a:p>
            <a:r>
              <a:rPr lang="en-US" altLang="en-US" sz="4000" b="1" dirty="0">
                <a:solidFill>
                  <a:srgbClr val="8E0000"/>
                </a:solidFill>
              </a:rPr>
              <a:t>Informal Resolution Outcome</a:t>
            </a:r>
          </a:p>
        </p:txBody>
      </p:sp>
      <p:sp>
        <p:nvSpPr>
          <p:cNvPr id="88067" name="Content Placeholder 2">
            <a:extLst>
              <a:ext uri="{FF2B5EF4-FFF2-40B4-BE49-F238E27FC236}">
                <a16:creationId xmlns:a16="http://schemas.microsoft.com/office/drawing/2014/main" id="{0B1AF25D-16F0-8E4D-356B-5C56DF49FBE6}"/>
              </a:ext>
            </a:extLst>
          </p:cNvPr>
          <p:cNvSpPr>
            <a:spLocks noGrp="1" noChangeArrowheads="1"/>
          </p:cNvSpPr>
          <p:nvPr>
            <p:ph idx="1"/>
          </p:nvPr>
        </p:nvSpPr>
        <p:spPr>
          <a:xfrm>
            <a:off x="685800" y="1752600"/>
            <a:ext cx="7772400" cy="3810000"/>
          </a:xfrm>
        </p:spPr>
        <p:txBody>
          <a:bodyPr/>
          <a:lstStyle/>
          <a:p>
            <a:r>
              <a:rPr lang="en-US" altLang="en-US" dirty="0"/>
              <a:t>If successful, results in a dismissal of the Complaint without adjudication </a:t>
            </a:r>
          </a:p>
          <a:p>
            <a:r>
              <a:rPr lang="en-US" altLang="en-US" dirty="0"/>
              <a:t>If unsuccessful, grievance process picks up where it was left off </a:t>
            </a:r>
          </a:p>
          <a:p>
            <a:endParaRPr lang="en-US" altLang="en-US" sz="3600" dirty="0"/>
          </a:p>
        </p:txBody>
      </p:sp>
    </p:spTree>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3" y="3886200"/>
            <a:ext cx="7772400" cy="1882775"/>
          </a:xfrm>
        </p:spPr>
        <p:txBody>
          <a:bodyPr/>
          <a:lstStyle/>
          <a:p>
            <a:pPr>
              <a:defRPr/>
            </a:pPr>
            <a:r>
              <a:rPr lang="en-US" dirty="0"/>
              <a:t>OVERSEE INVESTIGATION AND DECISION</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906713"/>
            <a:ext cx="7772400" cy="979487"/>
          </a:xfrm>
        </p:spPr>
        <p:txBody>
          <a:bodyPr/>
          <a:lstStyle/>
          <a:p>
            <a:r>
              <a:rPr lang="en-US" altLang="en-US" sz="3200" dirty="0"/>
              <a:t>Title IX Coordinator’s Role</a:t>
            </a:r>
          </a:p>
        </p:txBody>
      </p:sp>
    </p:spTree>
    <p:extLst>
      <p:ext uri="{BB962C8B-B14F-4D97-AF65-F5344CB8AC3E}">
        <p14:creationId xmlns:p14="http://schemas.microsoft.com/office/powerpoint/2010/main" val="921749245"/>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3CE56D86-3E16-B626-6025-4EEC1443AF0B}"/>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Assignment to Investigator</a:t>
            </a:r>
          </a:p>
        </p:txBody>
      </p:sp>
      <p:sp>
        <p:nvSpPr>
          <p:cNvPr id="90115" name="Content Placeholder 2">
            <a:extLst>
              <a:ext uri="{FF2B5EF4-FFF2-40B4-BE49-F238E27FC236}">
                <a16:creationId xmlns:a16="http://schemas.microsoft.com/office/drawing/2014/main" id="{A364E4BB-9B59-FAAE-88BE-7AABD99FD2B3}"/>
              </a:ext>
            </a:extLst>
          </p:cNvPr>
          <p:cNvSpPr>
            <a:spLocks noGrp="1" noChangeArrowheads="1"/>
          </p:cNvSpPr>
          <p:nvPr>
            <p:ph idx="1"/>
          </p:nvPr>
        </p:nvSpPr>
        <p:spPr>
          <a:xfrm>
            <a:off x="609600" y="1447800"/>
            <a:ext cx="8229600" cy="4038600"/>
          </a:xfrm>
        </p:spPr>
        <p:txBody>
          <a:bodyPr/>
          <a:lstStyle/>
          <a:p>
            <a:pPr>
              <a:spcBef>
                <a:spcPts val="0"/>
              </a:spcBef>
            </a:pPr>
            <a:r>
              <a:rPr lang="en-US" altLang="en-US" dirty="0"/>
              <a:t>If you are not going to investigate, assign to a trained investigator</a:t>
            </a:r>
          </a:p>
          <a:p>
            <a:pPr>
              <a:spcBef>
                <a:spcPts val="0"/>
              </a:spcBef>
            </a:pPr>
            <a:r>
              <a:rPr lang="en-US" altLang="en-US" dirty="0"/>
              <a:t>Ensure that investigator does not have a conflict of interest</a:t>
            </a:r>
          </a:p>
          <a:p>
            <a:pPr>
              <a:spcBef>
                <a:spcPts val="0"/>
              </a:spcBef>
            </a:pPr>
            <a:r>
              <a:rPr lang="en-US" altLang="en-US" dirty="0"/>
              <a:t>Continue to monitor deadlines and be a resource to the investigator (definition of sexual harassment, course of investigation, etc.)</a:t>
            </a:r>
          </a:p>
          <a:p>
            <a:pPr>
              <a:spcBef>
                <a:spcPts val="0"/>
              </a:spcBef>
            </a:pPr>
            <a:r>
              <a:rPr lang="en-US" altLang="en-US" dirty="0"/>
              <a:t>Provide with District’s Templates &amp; Forms</a:t>
            </a:r>
          </a:p>
          <a:p>
            <a:endParaRPr lang="en-US" altLang="en-US" dirty="0"/>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4C4F2850-0ADC-7C90-3CB4-2CD33996BF63}"/>
              </a:ext>
            </a:extLst>
          </p:cNvPr>
          <p:cNvSpPr>
            <a:spLocks noGrp="1" noChangeArrowheads="1"/>
          </p:cNvSpPr>
          <p:nvPr>
            <p:ph type="title"/>
          </p:nvPr>
        </p:nvSpPr>
        <p:spPr>
          <a:xfrm>
            <a:off x="304800" y="533400"/>
            <a:ext cx="8763000" cy="914400"/>
          </a:xfrm>
        </p:spPr>
        <p:txBody>
          <a:bodyPr/>
          <a:lstStyle/>
          <a:p>
            <a:r>
              <a:rPr lang="en-US" altLang="en-US" sz="4000" b="1" dirty="0">
                <a:solidFill>
                  <a:srgbClr val="8E0000"/>
                </a:solidFill>
              </a:rPr>
              <a:t>Investigator Procedure Reminders</a:t>
            </a:r>
          </a:p>
        </p:txBody>
      </p:sp>
      <p:sp>
        <p:nvSpPr>
          <p:cNvPr id="3" name="Content Placeholder 2">
            <a:extLst>
              <a:ext uri="{FF2B5EF4-FFF2-40B4-BE49-F238E27FC236}">
                <a16:creationId xmlns:a16="http://schemas.microsoft.com/office/drawing/2014/main" id="{B36FBE20-3DCA-7DB3-ED28-217CE735A3BD}"/>
              </a:ext>
            </a:extLst>
          </p:cNvPr>
          <p:cNvSpPr>
            <a:spLocks noGrp="1"/>
          </p:cNvSpPr>
          <p:nvPr>
            <p:ph idx="1"/>
          </p:nvPr>
        </p:nvSpPr>
        <p:spPr>
          <a:xfrm>
            <a:off x="609600" y="1600200"/>
            <a:ext cx="8305800" cy="5290226"/>
          </a:xfrm>
        </p:spPr>
        <p:txBody>
          <a:bodyPr/>
          <a:lstStyle/>
          <a:p>
            <a:pPr marL="0" lvl="1" indent="0">
              <a:spcBef>
                <a:spcPts val="0"/>
              </a:spcBef>
              <a:buNone/>
              <a:defRPr/>
            </a:pPr>
            <a:r>
              <a:rPr lang="en-US" sz="3000" dirty="0">
                <a:latin typeface="+mj-lt"/>
                <a:ea typeface="+mn-ea"/>
                <a:cs typeface="+mn-cs"/>
              </a:rPr>
              <a:t>Redact personally identifiable information such as: student ID #, phone #, address, etc.</a:t>
            </a:r>
          </a:p>
          <a:p>
            <a:pPr marL="342900" lvl="1" indent="-342900">
              <a:spcBef>
                <a:spcPts val="0"/>
              </a:spcBef>
              <a:buFont typeface="Arial" panose="020B0604020202020204" pitchFamily="34" charset="0"/>
              <a:buChar char="•"/>
              <a:defRPr/>
            </a:pPr>
            <a:r>
              <a:rPr lang="en-US" sz="3000" dirty="0">
                <a:latin typeface="+mj-lt"/>
                <a:ea typeface="+mn-ea"/>
                <a:cs typeface="+mn-cs"/>
              </a:rPr>
              <a:t>Complainant and Respondent names are </a:t>
            </a:r>
            <a:r>
              <a:rPr lang="en-US" sz="3000" b="1" dirty="0">
                <a:latin typeface="+mj-lt"/>
                <a:ea typeface="+mn-ea"/>
                <a:cs typeface="+mn-cs"/>
              </a:rPr>
              <a:t>never</a:t>
            </a:r>
            <a:r>
              <a:rPr lang="en-US" sz="3000" dirty="0">
                <a:latin typeface="+mj-lt"/>
                <a:ea typeface="+mn-ea"/>
                <a:cs typeface="+mn-cs"/>
              </a:rPr>
              <a:t> redacted</a:t>
            </a:r>
          </a:p>
          <a:p>
            <a:pPr marL="342900" lvl="1" indent="-342900">
              <a:spcBef>
                <a:spcPts val="0"/>
              </a:spcBef>
              <a:buFont typeface="Arial" panose="020B0604020202020204" pitchFamily="34" charset="0"/>
              <a:buChar char="•"/>
              <a:defRPr/>
            </a:pPr>
            <a:r>
              <a:rPr lang="en-US" sz="3000" dirty="0">
                <a:latin typeface="+mj-lt"/>
                <a:ea typeface="+mn-ea"/>
                <a:cs typeface="+mn-cs"/>
              </a:rPr>
              <a:t>Redact student witness names through creation of a legend – ABC, 123, etc. for aliases</a:t>
            </a:r>
          </a:p>
          <a:p>
            <a:pPr marL="342900" lvl="1" indent="-342900">
              <a:spcBef>
                <a:spcPts val="0"/>
              </a:spcBef>
              <a:buFont typeface="Arial" panose="020B0604020202020204" pitchFamily="34" charset="0"/>
              <a:buChar char="•"/>
              <a:defRPr/>
            </a:pPr>
            <a:r>
              <a:rPr lang="en-US" sz="3000" dirty="0">
                <a:latin typeface="+mj-lt"/>
                <a:ea typeface="+mn-ea"/>
                <a:cs typeface="+mn-cs"/>
              </a:rPr>
              <a:t>Determine who gets legend in addition to Coordinator and Investigator (parties or just decision maker - talk to counsel) </a:t>
            </a:r>
          </a:p>
          <a:p>
            <a:pPr marL="742950" lvl="2" indent="-342900">
              <a:defRPr/>
            </a:pPr>
            <a:endParaRPr lang="en-US" dirty="0">
              <a:latin typeface="+mj-lt"/>
              <a:ea typeface="+mn-ea"/>
              <a:cs typeface="+mn-cs"/>
            </a:endParaRP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A18FDB3E-0BF7-59C9-8A58-90EC73E89750}"/>
              </a:ext>
            </a:extLst>
          </p:cNvPr>
          <p:cNvSpPr>
            <a:spLocks noGrp="1" noChangeArrowheads="1"/>
          </p:cNvSpPr>
          <p:nvPr>
            <p:ph type="title"/>
          </p:nvPr>
        </p:nvSpPr>
        <p:spPr>
          <a:xfrm>
            <a:off x="381000" y="457200"/>
            <a:ext cx="8763000" cy="685800"/>
          </a:xfrm>
        </p:spPr>
        <p:txBody>
          <a:bodyPr/>
          <a:lstStyle/>
          <a:p>
            <a:r>
              <a:rPr lang="en-US" altLang="en-US" sz="4000" b="1" dirty="0">
                <a:solidFill>
                  <a:srgbClr val="8E0000"/>
                </a:solidFill>
              </a:rPr>
              <a:t>Investigator Procedural Reminders</a:t>
            </a:r>
          </a:p>
        </p:txBody>
      </p:sp>
      <p:sp>
        <p:nvSpPr>
          <p:cNvPr id="3" name="Content Placeholder 2">
            <a:extLst>
              <a:ext uri="{FF2B5EF4-FFF2-40B4-BE49-F238E27FC236}">
                <a16:creationId xmlns:a16="http://schemas.microsoft.com/office/drawing/2014/main" id="{95E47982-2F89-3B58-1405-334DD045888A}"/>
              </a:ext>
            </a:extLst>
          </p:cNvPr>
          <p:cNvSpPr>
            <a:spLocks noGrp="1"/>
          </p:cNvSpPr>
          <p:nvPr>
            <p:ph idx="1"/>
          </p:nvPr>
        </p:nvSpPr>
        <p:spPr>
          <a:xfrm>
            <a:off x="609600" y="1417638"/>
            <a:ext cx="8153400" cy="4906962"/>
          </a:xfrm>
        </p:spPr>
        <p:txBody>
          <a:bodyPr/>
          <a:lstStyle/>
          <a:p>
            <a:pPr>
              <a:spcBef>
                <a:spcPts val="0"/>
              </a:spcBef>
              <a:defRPr/>
            </a:pPr>
            <a:r>
              <a:rPr lang="en-US" sz="2800" dirty="0">
                <a:latin typeface="+mj-lt"/>
              </a:rPr>
              <a:t>Non-disclosure Agreements for Parties</a:t>
            </a:r>
          </a:p>
          <a:p>
            <a:pPr lvl="1">
              <a:spcBef>
                <a:spcPts val="0"/>
              </a:spcBef>
              <a:defRPr/>
            </a:pPr>
            <a:r>
              <a:rPr lang="en-US" dirty="0">
                <a:latin typeface="+mj-lt"/>
              </a:rPr>
              <a:t>Non-disclosures signed </a:t>
            </a:r>
          </a:p>
          <a:p>
            <a:pPr lvl="2">
              <a:spcBef>
                <a:spcPts val="0"/>
              </a:spcBef>
              <a:defRPr/>
            </a:pPr>
            <a:r>
              <a:rPr lang="en-US" sz="2800" dirty="0">
                <a:latin typeface="+mj-lt"/>
              </a:rPr>
              <a:t>Have investigator sign at interviews vs. asking for non-disclosure right before sending evidence </a:t>
            </a:r>
          </a:p>
          <a:p>
            <a:pPr lvl="2">
              <a:spcBef>
                <a:spcPts val="0"/>
              </a:spcBef>
              <a:defRPr/>
            </a:pPr>
            <a:r>
              <a:rPr lang="en-US" sz="2800" dirty="0">
                <a:latin typeface="+mj-lt"/>
              </a:rPr>
              <a:t>Contact before interviewing</a:t>
            </a:r>
          </a:p>
          <a:p>
            <a:pPr lvl="1">
              <a:spcBef>
                <a:spcPts val="0"/>
              </a:spcBef>
              <a:defRPr/>
            </a:pPr>
            <a:r>
              <a:rPr lang="en-US" dirty="0">
                <a:latin typeface="+mj-lt"/>
              </a:rPr>
              <a:t>Non-disclosures cannot preclude parties from building or investigating their own case</a:t>
            </a:r>
          </a:p>
          <a:p>
            <a:pPr lvl="1">
              <a:spcBef>
                <a:spcPts val="0"/>
              </a:spcBef>
              <a:defRPr/>
            </a:pPr>
            <a:r>
              <a:rPr lang="en-US" dirty="0">
                <a:latin typeface="+mj-lt"/>
              </a:rPr>
              <a:t>If party does not sign non-disclosure Coordinator facilitates their access to review evidence </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18E2D96-BE58-F7A5-99F9-1D34369790BE}"/>
              </a:ext>
            </a:extLst>
          </p:cNvPr>
          <p:cNvSpPr>
            <a:spLocks noGrp="1" noChangeArrowheads="1"/>
          </p:cNvSpPr>
          <p:nvPr>
            <p:ph type="title"/>
          </p:nvPr>
        </p:nvSpPr>
        <p:spPr>
          <a:xfrm>
            <a:off x="685800" y="609600"/>
            <a:ext cx="7924800" cy="655638"/>
          </a:xfrm>
        </p:spPr>
        <p:txBody>
          <a:bodyPr/>
          <a:lstStyle/>
          <a:p>
            <a:r>
              <a:rPr lang="en-US" altLang="en-US" sz="4000" b="1" dirty="0">
                <a:solidFill>
                  <a:srgbClr val="8E0000"/>
                </a:solidFill>
                <a:cs typeface="Arial" panose="020B0604020202020204" pitchFamily="34" charset="0"/>
                <a:sym typeface="Arial" panose="020B0604020202020204" pitchFamily="34" charset="0"/>
              </a:rPr>
              <a:t>Advise your Investigators to Plan, Plan, Plan</a:t>
            </a:r>
            <a:endParaRPr lang="en-US" altLang="en-US" sz="4000" b="1" dirty="0">
              <a:solidFill>
                <a:srgbClr val="8E0000"/>
              </a:solidFill>
            </a:endParaRPr>
          </a:p>
        </p:txBody>
      </p:sp>
      <p:sp>
        <p:nvSpPr>
          <p:cNvPr id="79875" name="Content Placeholder 2">
            <a:extLst>
              <a:ext uri="{FF2B5EF4-FFF2-40B4-BE49-F238E27FC236}">
                <a16:creationId xmlns:a16="http://schemas.microsoft.com/office/drawing/2014/main" id="{80053E5F-63A6-1C07-FE2B-4DFA25EF18A8}"/>
              </a:ext>
            </a:extLst>
          </p:cNvPr>
          <p:cNvSpPr>
            <a:spLocks noGrp="1" noChangeArrowheads="1"/>
          </p:cNvSpPr>
          <p:nvPr>
            <p:ph idx="1"/>
          </p:nvPr>
        </p:nvSpPr>
        <p:spPr>
          <a:xfrm>
            <a:off x="609600" y="1600200"/>
            <a:ext cx="8153400" cy="4800600"/>
          </a:xfrm>
        </p:spPr>
        <p:txBody>
          <a:bodyPr/>
          <a:lstStyle/>
          <a:p>
            <a:r>
              <a:rPr lang="en-US" altLang="en-US" dirty="0"/>
              <a:t>Map out a plan for investigation</a:t>
            </a:r>
          </a:p>
          <a:p>
            <a:r>
              <a:rPr lang="en-US" altLang="en-US" dirty="0"/>
              <a:t>Understand the allegations</a:t>
            </a:r>
          </a:p>
          <a:p>
            <a:r>
              <a:rPr lang="en-US" altLang="en-US" dirty="0"/>
              <a:t>Understand definition of sexual harassment to determine what elements must be established</a:t>
            </a:r>
          </a:p>
          <a:p>
            <a:r>
              <a:rPr lang="en-US" altLang="en-US" dirty="0"/>
              <a:t>Who to interview?  </a:t>
            </a:r>
          </a:p>
          <a:p>
            <a:pPr lvl="1"/>
            <a:r>
              <a:rPr lang="en-US" altLang="en-US" sz="3200" dirty="0"/>
              <a:t>Notification to parent of interview for witness students </a:t>
            </a:r>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D18E2D96-BE58-F7A5-99F9-1D34369790BE}"/>
              </a:ext>
            </a:extLst>
          </p:cNvPr>
          <p:cNvSpPr>
            <a:spLocks noGrp="1" noChangeArrowheads="1"/>
          </p:cNvSpPr>
          <p:nvPr>
            <p:ph type="title"/>
          </p:nvPr>
        </p:nvSpPr>
        <p:spPr>
          <a:xfrm>
            <a:off x="685800" y="685800"/>
            <a:ext cx="7924800" cy="579438"/>
          </a:xfrm>
        </p:spPr>
        <p:txBody>
          <a:bodyPr/>
          <a:lstStyle/>
          <a:p>
            <a:r>
              <a:rPr lang="en-US" altLang="en-US" sz="4000" b="1" dirty="0">
                <a:solidFill>
                  <a:srgbClr val="8E0000"/>
                </a:solidFill>
                <a:cs typeface="Arial" panose="020B0604020202020204" pitchFamily="34" charset="0"/>
                <a:sym typeface="Arial" panose="020B0604020202020204" pitchFamily="34" charset="0"/>
              </a:rPr>
              <a:t>Advise your Investigators to Plan, Plan, Plan</a:t>
            </a:r>
            <a:endParaRPr lang="en-US" altLang="en-US" sz="4000" b="1" dirty="0">
              <a:solidFill>
                <a:srgbClr val="8E0000"/>
              </a:solidFill>
            </a:endParaRPr>
          </a:p>
        </p:txBody>
      </p:sp>
      <p:sp>
        <p:nvSpPr>
          <p:cNvPr id="79875" name="Content Placeholder 2">
            <a:extLst>
              <a:ext uri="{FF2B5EF4-FFF2-40B4-BE49-F238E27FC236}">
                <a16:creationId xmlns:a16="http://schemas.microsoft.com/office/drawing/2014/main" id="{80053E5F-63A6-1C07-FE2B-4DFA25EF18A8}"/>
              </a:ext>
            </a:extLst>
          </p:cNvPr>
          <p:cNvSpPr>
            <a:spLocks noGrp="1" noChangeArrowheads="1"/>
          </p:cNvSpPr>
          <p:nvPr>
            <p:ph idx="1"/>
          </p:nvPr>
        </p:nvSpPr>
        <p:spPr>
          <a:xfrm>
            <a:off x="609600" y="1905000"/>
            <a:ext cx="8001000" cy="4495800"/>
          </a:xfrm>
        </p:spPr>
        <p:txBody>
          <a:bodyPr/>
          <a:lstStyle/>
          <a:p>
            <a:r>
              <a:rPr lang="en-US" altLang="en-US" dirty="0"/>
              <a:t>What documents must be gathered? </a:t>
            </a:r>
          </a:p>
          <a:p>
            <a:pPr lvl="1"/>
            <a:r>
              <a:rPr lang="en-US" altLang="en-US" sz="3200" dirty="0"/>
              <a:t>Assist investigator as needed</a:t>
            </a:r>
          </a:p>
          <a:p>
            <a:r>
              <a:rPr lang="en-US" altLang="en-US" dirty="0"/>
              <a:t>Necessary for IT to run a server search? (Coordinator facilitates)</a:t>
            </a:r>
          </a:p>
          <a:p>
            <a:r>
              <a:rPr lang="en-US" altLang="en-US" dirty="0"/>
              <a:t>Need recordings from surveillance cameras? (Coordinator facilitates)</a:t>
            </a:r>
          </a:p>
        </p:txBody>
      </p:sp>
    </p:spTree>
    <p:extLst>
      <p:ext uri="{BB962C8B-B14F-4D97-AF65-F5344CB8AC3E}">
        <p14:creationId xmlns:p14="http://schemas.microsoft.com/office/powerpoint/2010/main" val="15870328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74F-31A9-04A4-7FEF-494EC8693827}"/>
              </a:ext>
            </a:extLst>
          </p:cNvPr>
          <p:cNvSpPr>
            <a:spLocks noGrp="1"/>
          </p:cNvSpPr>
          <p:nvPr>
            <p:ph type="title"/>
          </p:nvPr>
        </p:nvSpPr>
        <p:spPr>
          <a:xfrm>
            <a:off x="685800" y="533400"/>
            <a:ext cx="7991272" cy="884238"/>
          </a:xfrm>
        </p:spPr>
        <p:txBody>
          <a:bodyPr/>
          <a:lstStyle/>
          <a:p>
            <a:r>
              <a:rPr lang="en-US" sz="4000" b="1" dirty="0">
                <a:solidFill>
                  <a:srgbClr val="8E0000"/>
                </a:solidFill>
              </a:rPr>
              <a:t>Type 1: Quid Pro Quo</a:t>
            </a:r>
          </a:p>
        </p:txBody>
      </p:sp>
      <p:sp>
        <p:nvSpPr>
          <p:cNvPr id="3" name="Content Placeholder 2">
            <a:extLst>
              <a:ext uri="{FF2B5EF4-FFF2-40B4-BE49-F238E27FC236}">
                <a16:creationId xmlns:a16="http://schemas.microsoft.com/office/drawing/2014/main" id="{9A2F53EE-7BB8-A217-2CC4-7DB6ABC829F8}"/>
              </a:ext>
            </a:extLst>
          </p:cNvPr>
          <p:cNvSpPr>
            <a:spLocks noGrp="1"/>
          </p:cNvSpPr>
          <p:nvPr>
            <p:ph idx="1"/>
          </p:nvPr>
        </p:nvSpPr>
        <p:spPr>
          <a:xfrm>
            <a:off x="533400" y="2209800"/>
            <a:ext cx="8229600" cy="3962400"/>
          </a:xfrm>
        </p:spPr>
        <p:txBody>
          <a:bodyPr/>
          <a:lstStyle/>
          <a:p>
            <a:pPr marL="0" indent="0">
              <a:buNone/>
            </a:pPr>
            <a:r>
              <a:rPr lang="en-US" altLang="en-US" sz="3200" dirty="0"/>
              <a:t>A </a:t>
            </a:r>
            <a:r>
              <a:rPr lang="en-US" altLang="en-US" sz="3200" u="sng" dirty="0"/>
              <a:t>school employee </a:t>
            </a:r>
            <a:r>
              <a:rPr lang="en-US" altLang="en-US" sz="3200" dirty="0"/>
              <a:t>conditions the provision of an aid, benefit, or service of the recipient on an individual’s participation in unwelcome sexual conduct</a:t>
            </a:r>
          </a:p>
          <a:p>
            <a:endParaRPr lang="en-US" dirty="0"/>
          </a:p>
        </p:txBody>
      </p:sp>
    </p:spTree>
    <p:extLst>
      <p:ext uri="{BB962C8B-B14F-4D97-AF65-F5344CB8AC3E}">
        <p14:creationId xmlns:p14="http://schemas.microsoft.com/office/powerpoint/2010/main" val="3198254149"/>
      </p:ext>
    </p:extLst>
  </p:cSld>
  <p:clrMapOvr>
    <a:masterClrMapping/>
  </p:clrMapOvr>
  <p:transition spd="slow">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BDC3508-370D-DBB4-375F-8B9C7442C78B}"/>
              </a:ext>
            </a:extLst>
          </p:cNvPr>
          <p:cNvSpPr>
            <a:spLocks noGrp="1" noChangeArrowheads="1"/>
          </p:cNvSpPr>
          <p:nvPr>
            <p:ph type="title"/>
          </p:nvPr>
        </p:nvSpPr>
        <p:spPr>
          <a:xfrm>
            <a:off x="685800" y="457201"/>
            <a:ext cx="7772400" cy="609600"/>
          </a:xfrm>
        </p:spPr>
        <p:txBody>
          <a:bodyPr/>
          <a:lstStyle/>
          <a:p>
            <a:r>
              <a:rPr lang="en-US" altLang="en-US" sz="4000" b="1" dirty="0">
                <a:solidFill>
                  <a:srgbClr val="8E0000"/>
                </a:solidFill>
              </a:rPr>
              <a:t>Assign Decision Maker</a:t>
            </a:r>
            <a:endParaRPr lang="en-US" altLang="en-US" sz="4000" dirty="0">
              <a:solidFill>
                <a:srgbClr val="8E0000"/>
              </a:solidFill>
            </a:endParaRPr>
          </a:p>
        </p:txBody>
      </p:sp>
      <p:sp>
        <p:nvSpPr>
          <p:cNvPr id="3" name="Content Placeholder 2">
            <a:extLst>
              <a:ext uri="{FF2B5EF4-FFF2-40B4-BE49-F238E27FC236}">
                <a16:creationId xmlns:a16="http://schemas.microsoft.com/office/drawing/2014/main" id="{8BFC0266-AB59-05CA-5491-BC28EE1E7A15}"/>
              </a:ext>
            </a:extLst>
          </p:cNvPr>
          <p:cNvSpPr>
            <a:spLocks noGrp="1"/>
          </p:cNvSpPr>
          <p:nvPr>
            <p:ph idx="1"/>
          </p:nvPr>
        </p:nvSpPr>
        <p:spPr>
          <a:xfrm>
            <a:off x="685800" y="1447800"/>
            <a:ext cx="8001000" cy="5181600"/>
          </a:xfrm>
        </p:spPr>
        <p:txBody>
          <a:bodyPr/>
          <a:lstStyle/>
          <a:p>
            <a:pPr>
              <a:spcBef>
                <a:spcPts val="0"/>
              </a:spcBef>
            </a:pPr>
            <a:r>
              <a:rPr lang="en-US" altLang="en-US" sz="3000" dirty="0"/>
              <a:t>If you are not going to be decisionmaker, assign to a trained decisionmaker </a:t>
            </a:r>
          </a:p>
          <a:p>
            <a:pPr>
              <a:spcBef>
                <a:spcPts val="0"/>
              </a:spcBef>
            </a:pPr>
            <a:r>
              <a:rPr lang="en-US" altLang="en-US" sz="3000" dirty="0"/>
              <a:t>Ensure that decision maker does not have a conflict of interest</a:t>
            </a:r>
          </a:p>
          <a:p>
            <a:pPr>
              <a:spcBef>
                <a:spcPts val="0"/>
              </a:spcBef>
            </a:pPr>
            <a:r>
              <a:rPr lang="en-US" altLang="en-US" sz="3000" dirty="0"/>
              <a:t>Continue to monitor deadlines and be a resource to the decision  maker (definition of sexual harassment, course of investigation, etc.)</a:t>
            </a:r>
          </a:p>
          <a:p>
            <a:pPr>
              <a:spcBef>
                <a:spcPts val="0"/>
              </a:spcBef>
            </a:pPr>
            <a:r>
              <a:rPr lang="en-US" altLang="en-US" sz="3000" dirty="0"/>
              <a:t>Provide with District’s Templates &amp; Forms</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2" y="3886200"/>
            <a:ext cx="8040687" cy="1882775"/>
          </a:xfrm>
        </p:spPr>
        <p:txBody>
          <a:bodyPr/>
          <a:lstStyle/>
          <a:p>
            <a:pPr>
              <a:defRPr/>
            </a:pPr>
            <a:r>
              <a:rPr lang="en-US" dirty="0"/>
              <a:t>REMEDIES AND WRAPPING UP</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906713"/>
            <a:ext cx="7772400" cy="979487"/>
          </a:xfrm>
        </p:spPr>
        <p:txBody>
          <a:bodyPr/>
          <a:lstStyle/>
          <a:p>
            <a:r>
              <a:rPr lang="en-US" altLang="en-US" sz="3200" dirty="0"/>
              <a:t>Title IX Coordinator’s Role</a:t>
            </a:r>
          </a:p>
        </p:txBody>
      </p:sp>
    </p:spTree>
    <p:extLst>
      <p:ext uri="{BB962C8B-B14F-4D97-AF65-F5344CB8AC3E}">
        <p14:creationId xmlns:p14="http://schemas.microsoft.com/office/powerpoint/2010/main" val="1851943603"/>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0E14FCB-FAD4-1E7D-CF42-E54C544E1F7D}"/>
              </a:ext>
            </a:extLst>
          </p:cNvPr>
          <p:cNvSpPr>
            <a:spLocks noGrp="1" noChangeArrowheads="1"/>
          </p:cNvSpPr>
          <p:nvPr>
            <p:ph type="title"/>
          </p:nvPr>
        </p:nvSpPr>
        <p:spPr>
          <a:xfrm>
            <a:off x="685800" y="381000"/>
            <a:ext cx="7772400" cy="685800"/>
          </a:xfrm>
        </p:spPr>
        <p:txBody>
          <a:bodyPr/>
          <a:lstStyle/>
          <a:p>
            <a:r>
              <a:rPr lang="en-US" altLang="en-US" sz="4000" b="1" dirty="0">
                <a:solidFill>
                  <a:srgbClr val="8E0000"/>
                </a:solidFill>
              </a:rPr>
              <a:t>Remedies</a:t>
            </a:r>
          </a:p>
        </p:txBody>
      </p:sp>
      <p:sp>
        <p:nvSpPr>
          <p:cNvPr id="92163" name="Content Placeholder 2">
            <a:extLst>
              <a:ext uri="{FF2B5EF4-FFF2-40B4-BE49-F238E27FC236}">
                <a16:creationId xmlns:a16="http://schemas.microsoft.com/office/drawing/2014/main" id="{F4E5ED41-011A-54D0-8909-55C9E9516A19}"/>
              </a:ext>
            </a:extLst>
          </p:cNvPr>
          <p:cNvSpPr>
            <a:spLocks noGrp="1" noChangeArrowheads="1"/>
          </p:cNvSpPr>
          <p:nvPr>
            <p:ph idx="1"/>
          </p:nvPr>
        </p:nvSpPr>
        <p:spPr>
          <a:xfrm>
            <a:off x="685800" y="1295400"/>
            <a:ext cx="8001000" cy="5029200"/>
          </a:xfrm>
        </p:spPr>
        <p:txBody>
          <a:bodyPr/>
          <a:lstStyle/>
          <a:p>
            <a:r>
              <a:rPr lang="en-US" altLang="en-US" dirty="0"/>
              <a:t>If a determination of responsibility, you will oversee implementing remedies</a:t>
            </a:r>
          </a:p>
          <a:p>
            <a:r>
              <a:rPr lang="en-US" altLang="en-US" dirty="0"/>
              <a:t>If a determination of non-responsibility, continue to provide supportive measures as needed</a:t>
            </a:r>
          </a:p>
          <a:p>
            <a:r>
              <a:rPr lang="en-US" altLang="en-US" dirty="0"/>
              <a:t>Continue to be a resource for both parties as needed</a:t>
            </a:r>
          </a:p>
          <a:p>
            <a:r>
              <a:rPr lang="en-US" altLang="en-US" dirty="0"/>
              <a:t>No discipline until time for appeal has run</a:t>
            </a:r>
          </a:p>
        </p:txBody>
      </p:sp>
    </p:spTree>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D2AA114-435C-A787-1EBA-135523E310F2}"/>
              </a:ext>
            </a:extLst>
          </p:cNvPr>
          <p:cNvSpPr>
            <a:spLocks noGrp="1" noChangeArrowheads="1"/>
          </p:cNvSpPr>
          <p:nvPr>
            <p:ph type="title"/>
          </p:nvPr>
        </p:nvSpPr>
        <p:spPr>
          <a:xfrm>
            <a:off x="685800" y="411162"/>
            <a:ext cx="7772400" cy="884238"/>
          </a:xfrm>
        </p:spPr>
        <p:txBody>
          <a:bodyPr/>
          <a:lstStyle/>
          <a:p>
            <a:r>
              <a:rPr lang="en-US" altLang="en-US" sz="4000" b="1" dirty="0">
                <a:solidFill>
                  <a:srgbClr val="8E0000"/>
                </a:solidFill>
              </a:rPr>
              <a:t>Appeals</a:t>
            </a:r>
          </a:p>
        </p:txBody>
      </p:sp>
      <p:sp>
        <p:nvSpPr>
          <p:cNvPr id="58371" name="Content Placeholder 2">
            <a:extLst>
              <a:ext uri="{FF2B5EF4-FFF2-40B4-BE49-F238E27FC236}">
                <a16:creationId xmlns:a16="http://schemas.microsoft.com/office/drawing/2014/main" id="{BF1FBB6F-BB4C-D65D-84F5-6F73BE49F165}"/>
              </a:ext>
            </a:extLst>
          </p:cNvPr>
          <p:cNvSpPr>
            <a:spLocks noGrp="1" noChangeArrowheads="1"/>
          </p:cNvSpPr>
          <p:nvPr>
            <p:ph idx="1"/>
          </p:nvPr>
        </p:nvSpPr>
        <p:spPr>
          <a:xfrm>
            <a:off x="693906" y="1524000"/>
            <a:ext cx="7916694" cy="4648200"/>
          </a:xfrm>
        </p:spPr>
        <p:txBody>
          <a:bodyPr/>
          <a:lstStyle/>
          <a:p>
            <a:pPr marL="0" indent="0">
              <a:buFontTx/>
              <a:buNone/>
              <a:defRPr/>
            </a:pPr>
            <a:r>
              <a:rPr lang="en-US" altLang="en-US" dirty="0"/>
              <a:t>The Regulations provide Parties the opportunity to appeal the following: </a:t>
            </a:r>
          </a:p>
          <a:p>
            <a:pPr marL="0" indent="0">
              <a:lnSpc>
                <a:spcPts val="3000"/>
              </a:lnSpc>
              <a:spcBef>
                <a:spcPts val="0"/>
              </a:spcBef>
              <a:buFontTx/>
              <a:buNone/>
              <a:defRPr/>
            </a:pPr>
            <a:endParaRPr lang="en-US" altLang="en-US" dirty="0"/>
          </a:p>
          <a:p>
            <a:pPr>
              <a:defRPr/>
            </a:pPr>
            <a:r>
              <a:rPr lang="en-US" altLang="en-US" dirty="0"/>
              <a:t>Dismissal of Complaint </a:t>
            </a:r>
          </a:p>
          <a:p>
            <a:pPr>
              <a:defRPr/>
            </a:pPr>
            <a:r>
              <a:rPr lang="en-US" altLang="en-US" dirty="0"/>
              <a:t>Determination of Responsibility Decision </a:t>
            </a:r>
          </a:p>
          <a:p>
            <a:pPr>
              <a:defRPr/>
            </a:pPr>
            <a:endParaRPr lang="en-US" altLang="en-US" sz="2500" dirty="0"/>
          </a:p>
          <a:p>
            <a:pPr>
              <a:defRPr/>
            </a:pPr>
            <a:endParaRPr lang="en-US" altLang="en-US" sz="2500" dirty="0"/>
          </a:p>
        </p:txBody>
      </p:sp>
    </p:spTree>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D2AA114-435C-A787-1EBA-135523E310F2}"/>
              </a:ext>
            </a:extLst>
          </p:cNvPr>
          <p:cNvSpPr>
            <a:spLocks noGrp="1" noChangeArrowheads="1"/>
          </p:cNvSpPr>
          <p:nvPr>
            <p:ph type="title"/>
          </p:nvPr>
        </p:nvSpPr>
        <p:spPr>
          <a:xfrm>
            <a:off x="685800" y="411162"/>
            <a:ext cx="7772400" cy="579438"/>
          </a:xfrm>
        </p:spPr>
        <p:txBody>
          <a:bodyPr/>
          <a:lstStyle/>
          <a:p>
            <a:r>
              <a:rPr lang="en-US" altLang="en-US" sz="4000" b="1" dirty="0">
                <a:solidFill>
                  <a:srgbClr val="8E0000"/>
                </a:solidFill>
              </a:rPr>
              <a:t>Appeals</a:t>
            </a:r>
          </a:p>
        </p:txBody>
      </p:sp>
      <p:sp>
        <p:nvSpPr>
          <p:cNvPr id="58371" name="Content Placeholder 2">
            <a:extLst>
              <a:ext uri="{FF2B5EF4-FFF2-40B4-BE49-F238E27FC236}">
                <a16:creationId xmlns:a16="http://schemas.microsoft.com/office/drawing/2014/main" id="{BF1FBB6F-BB4C-D65D-84F5-6F73BE49F165}"/>
              </a:ext>
            </a:extLst>
          </p:cNvPr>
          <p:cNvSpPr>
            <a:spLocks noGrp="1" noChangeArrowheads="1"/>
          </p:cNvSpPr>
          <p:nvPr>
            <p:ph idx="1"/>
          </p:nvPr>
        </p:nvSpPr>
        <p:spPr>
          <a:xfrm>
            <a:off x="457200" y="1295400"/>
            <a:ext cx="8305800" cy="4876800"/>
          </a:xfrm>
        </p:spPr>
        <p:txBody>
          <a:bodyPr/>
          <a:lstStyle/>
          <a:p>
            <a:pPr>
              <a:defRPr/>
            </a:pPr>
            <a:r>
              <a:rPr lang="en-US" altLang="en-US" sz="3000" dirty="0"/>
              <a:t>Three grounds for appeals</a:t>
            </a:r>
          </a:p>
          <a:p>
            <a:pPr marL="914400" lvl="1" indent="-457200">
              <a:buFont typeface="+mj-lt"/>
              <a:buAutoNum type="arabicPeriod"/>
              <a:defRPr/>
            </a:pPr>
            <a:r>
              <a:rPr lang="en-US" altLang="en-US" sz="3000" dirty="0"/>
              <a:t>A procedural irregularity that would change the outcome;</a:t>
            </a:r>
          </a:p>
          <a:p>
            <a:pPr marL="914400" lvl="1" indent="-457200">
              <a:buFont typeface="+mj-lt"/>
              <a:buAutoNum type="arabicPeriod"/>
              <a:defRPr/>
            </a:pPr>
            <a:r>
              <a:rPr lang="en-US" altLang="en-US" sz="3000" dirty="0"/>
              <a:t>New evidence that was not reasonably available at the time the determination regarding responsibility or dismissal was made, that would change the outcome; and </a:t>
            </a:r>
          </a:p>
          <a:p>
            <a:pPr>
              <a:defRPr/>
            </a:pPr>
            <a:endParaRPr lang="en-US" altLang="en-US" sz="2500" dirty="0"/>
          </a:p>
        </p:txBody>
      </p:sp>
    </p:spTree>
    <p:extLst>
      <p:ext uri="{BB962C8B-B14F-4D97-AF65-F5344CB8AC3E}">
        <p14:creationId xmlns:p14="http://schemas.microsoft.com/office/powerpoint/2010/main" val="360823868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D2AA114-435C-A787-1EBA-135523E310F2}"/>
              </a:ext>
            </a:extLst>
          </p:cNvPr>
          <p:cNvSpPr>
            <a:spLocks noGrp="1" noChangeArrowheads="1"/>
          </p:cNvSpPr>
          <p:nvPr>
            <p:ph type="title"/>
          </p:nvPr>
        </p:nvSpPr>
        <p:spPr>
          <a:xfrm>
            <a:off x="685800" y="411162"/>
            <a:ext cx="7772400" cy="579438"/>
          </a:xfrm>
        </p:spPr>
        <p:txBody>
          <a:bodyPr/>
          <a:lstStyle/>
          <a:p>
            <a:r>
              <a:rPr lang="en-US" altLang="en-US" sz="4000" b="1" dirty="0">
                <a:solidFill>
                  <a:srgbClr val="8E0000"/>
                </a:solidFill>
              </a:rPr>
              <a:t>Appeals</a:t>
            </a:r>
          </a:p>
        </p:txBody>
      </p:sp>
      <p:sp>
        <p:nvSpPr>
          <p:cNvPr id="58371" name="Content Placeholder 2">
            <a:extLst>
              <a:ext uri="{FF2B5EF4-FFF2-40B4-BE49-F238E27FC236}">
                <a16:creationId xmlns:a16="http://schemas.microsoft.com/office/drawing/2014/main" id="{BF1FBB6F-BB4C-D65D-84F5-6F73BE49F165}"/>
              </a:ext>
            </a:extLst>
          </p:cNvPr>
          <p:cNvSpPr>
            <a:spLocks noGrp="1" noChangeArrowheads="1"/>
          </p:cNvSpPr>
          <p:nvPr>
            <p:ph idx="1"/>
          </p:nvPr>
        </p:nvSpPr>
        <p:spPr>
          <a:xfrm>
            <a:off x="457200" y="1295400"/>
            <a:ext cx="8229600" cy="4876800"/>
          </a:xfrm>
        </p:spPr>
        <p:txBody>
          <a:bodyPr/>
          <a:lstStyle/>
          <a:p>
            <a:pPr marL="971550" lvl="1" indent="-514350">
              <a:buFont typeface="+mj-lt"/>
              <a:buAutoNum type="arabicPeriod" startAt="3"/>
              <a:defRPr/>
            </a:pPr>
            <a:r>
              <a:rPr lang="en-US" altLang="en-US" sz="3000" dirty="0"/>
              <a:t>The Title IX Coordinator, investigator(s), and/or Decision Maker had a conflict of interest or bias for or against Complainants or Respondents generally or the individual Complainant or Respondent that would change the outcome.</a:t>
            </a:r>
          </a:p>
          <a:p>
            <a:pPr>
              <a:defRPr/>
            </a:pPr>
            <a:r>
              <a:rPr lang="en-US" altLang="en-US" sz="3000" dirty="0"/>
              <a:t>District can include additional bases to appeal in policy </a:t>
            </a:r>
          </a:p>
          <a:p>
            <a:pPr>
              <a:defRPr/>
            </a:pPr>
            <a:endParaRPr lang="en-US" altLang="en-US" sz="2500" dirty="0"/>
          </a:p>
          <a:p>
            <a:pPr>
              <a:defRPr/>
            </a:pPr>
            <a:endParaRPr lang="en-US" altLang="en-US" sz="2500" dirty="0"/>
          </a:p>
        </p:txBody>
      </p:sp>
    </p:spTree>
    <p:extLst>
      <p:ext uri="{BB962C8B-B14F-4D97-AF65-F5344CB8AC3E}">
        <p14:creationId xmlns:p14="http://schemas.microsoft.com/office/powerpoint/2010/main" val="267190248"/>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2CD7081B-5B0A-FA05-EECF-30DA45F19A8D}"/>
              </a:ext>
            </a:extLst>
          </p:cNvPr>
          <p:cNvSpPr>
            <a:spLocks noGrp="1" noChangeArrowheads="1"/>
          </p:cNvSpPr>
          <p:nvPr>
            <p:ph type="title"/>
          </p:nvPr>
        </p:nvSpPr>
        <p:spPr>
          <a:xfrm>
            <a:off x="685800" y="381000"/>
            <a:ext cx="7772400" cy="533400"/>
          </a:xfrm>
        </p:spPr>
        <p:txBody>
          <a:bodyPr/>
          <a:lstStyle/>
          <a:p>
            <a:r>
              <a:rPr lang="en-US" altLang="en-US" sz="4000" b="1" dirty="0">
                <a:solidFill>
                  <a:srgbClr val="8E0000"/>
                </a:solidFill>
              </a:rPr>
              <a:t>Appeals</a:t>
            </a:r>
          </a:p>
        </p:txBody>
      </p:sp>
      <p:sp>
        <p:nvSpPr>
          <p:cNvPr id="58371" name="Content Placeholder 2">
            <a:extLst>
              <a:ext uri="{FF2B5EF4-FFF2-40B4-BE49-F238E27FC236}">
                <a16:creationId xmlns:a16="http://schemas.microsoft.com/office/drawing/2014/main" id="{9C073FD3-9015-A55F-F9B2-CF784DFEF968}"/>
              </a:ext>
            </a:extLst>
          </p:cNvPr>
          <p:cNvSpPr>
            <a:spLocks noGrp="1" noChangeArrowheads="1"/>
          </p:cNvSpPr>
          <p:nvPr>
            <p:ph idx="1"/>
          </p:nvPr>
        </p:nvSpPr>
        <p:spPr>
          <a:xfrm>
            <a:off x="533400" y="1219200"/>
            <a:ext cx="8229600" cy="4191000"/>
          </a:xfrm>
        </p:spPr>
        <p:txBody>
          <a:bodyPr/>
          <a:lstStyle/>
          <a:p>
            <a:pPr marL="0" indent="0">
              <a:spcBef>
                <a:spcPts val="0"/>
              </a:spcBef>
              <a:buFontTx/>
              <a:buNone/>
              <a:defRPr/>
            </a:pPr>
            <a:r>
              <a:rPr lang="en-US" altLang="en-US" sz="3000" dirty="0"/>
              <a:t>A school must: </a:t>
            </a:r>
          </a:p>
          <a:p>
            <a:pPr>
              <a:spcBef>
                <a:spcPts val="0"/>
              </a:spcBef>
              <a:defRPr/>
            </a:pPr>
            <a:r>
              <a:rPr lang="en-US" altLang="en-US" sz="2800" dirty="0"/>
              <a:t>Notify the other party in writing when an appeal is filed and implement appeal procedures equally for both parties;</a:t>
            </a:r>
          </a:p>
          <a:p>
            <a:pPr>
              <a:spcBef>
                <a:spcPts val="0"/>
              </a:spcBef>
              <a:defRPr/>
            </a:pPr>
            <a:r>
              <a:rPr lang="en-US" altLang="en-US" sz="2800" dirty="0"/>
              <a:t>Ensure that the decision-maker(s) for the appeal is not the same person as the decision-maker(s) that reached the determination regarding responsibility or dismissal, the investigator or the Title IX Coordinator; </a:t>
            </a:r>
          </a:p>
          <a:p>
            <a:pPr>
              <a:spcBef>
                <a:spcPts val="0"/>
              </a:spcBef>
              <a:defRPr/>
            </a:pPr>
            <a:r>
              <a:rPr lang="en-US" altLang="en-US" sz="2800" dirty="0"/>
              <a:t>Decision-maker(s) for the appeal can be a single Appeal Officer or an Appeal Panel.</a:t>
            </a:r>
          </a:p>
        </p:txBody>
      </p:sp>
    </p:spTree>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7D394027-7E97-4829-D9F7-F681DE051518}"/>
              </a:ext>
            </a:extLst>
          </p:cNvPr>
          <p:cNvSpPr>
            <a:spLocks noGrp="1" noChangeArrowheads="1"/>
          </p:cNvSpPr>
          <p:nvPr>
            <p:ph type="title"/>
          </p:nvPr>
        </p:nvSpPr>
        <p:spPr>
          <a:xfrm>
            <a:off x="685800" y="533400"/>
            <a:ext cx="7772400" cy="533400"/>
          </a:xfrm>
        </p:spPr>
        <p:txBody>
          <a:bodyPr/>
          <a:lstStyle/>
          <a:p>
            <a:r>
              <a:rPr lang="en-US" altLang="en-US" sz="4000" b="1" dirty="0">
                <a:solidFill>
                  <a:srgbClr val="8E0000"/>
                </a:solidFill>
              </a:rPr>
              <a:t>Appeals</a:t>
            </a:r>
          </a:p>
        </p:txBody>
      </p:sp>
      <p:sp>
        <p:nvSpPr>
          <p:cNvPr id="96259" name="Content Placeholder 2">
            <a:extLst>
              <a:ext uri="{FF2B5EF4-FFF2-40B4-BE49-F238E27FC236}">
                <a16:creationId xmlns:a16="http://schemas.microsoft.com/office/drawing/2014/main" id="{8A311BAB-8EB9-15BC-82DC-1553479E002C}"/>
              </a:ext>
            </a:extLst>
          </p:cNvPr>
          <p:cNvSpPr>
            <a:spLocks noGrp="1" noChangeArrowheads="1"/>
          </p:cNvSpPr>
          <p:nvPr>
            <p:ph idx="1"/>
          </p:nvPr>
        </p:nvSpPr>
        <p:spPr>
          <a:xfrm>
            <a:off x="457200" y="1676400"/>
            <a:ext cx="8229600" cy="3962400"/>
          </a:xfrm>
        </p:spPr>
        <p:txBody>
          <a:bodyPr/>
          <a:lstStyle/>
          <a:p>
            <a:r>
              <a:rPr lang="en-US" altLang="en-US" sz="3000" dirty="0"/>
              <a:t>If an appeal is filed, ensure that the decision-maker on appeal has no conflict or bias and receives all necessary documents</a:t>
            </a:r>
          </a:p>
          <a:p>
            <a:r>
              <a:rPr lang="en-US" altLang="en-US" sz="3000" dirty="0"/>
              <a:t>Decisionmaker on appeal must be trained in definitions, procedures, etc. </a:t>
            </a:r>
          </a:p>
          <a:p>
            <a:r>
              <a:rPr lang="en-US" altLang="en-US" sz="3000" dirty="0"/>
              <a:t>Monitor timelines and competition of that process and ensure that notices are sent to the parties </a:t>
            </a:r>
          </a:p>
          <a:p>
            <a:pPr marL="0" indent="0">
              <a:buNone/>
            </a:pPr>
            <a:br>
              <a:rPr lang="en-US" altLang="en-US" sz="2800" dirty="0"/>
            </a:br>
            <a:endParaRPr lang="en-US" altLang="en-US" sz="2800" dirty="0"/>
          </a:p>
        </p:txBody>
      </p:sp>
    </p:spTree>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6E39-664A-EC79-BAE3-0ADB461D129E}"/>
              </a:ext>
            </a:extLst>
          </p:cNvPr>
          <p:cNvSpPr>
            <a:spLocks noGrp="1"/>
          </p:cNvSpPr>
          <p:nvPr>
            <p:ph type="title"/>
          </p:nvPr>
        </p:nvSpPr>
        <p:spPr>
          <a:xfrm>
            <a:off x="685800" y="533400"/>
            <a:ext cx="7772400" cy="609600"/>
          </a:xfrm>
        </p:spPr>
        <p:txBody>
          <a:bodyPr/>
          <a:lstStyle/>
          <a:p>
            <a:r>
              <a:rPr lang="en-US" altLang="en-US" sz="4000" b="1" dirty="0">
                <a:solidFill>
                  <a:srgbClr val="8E0000"/>
                </a:solidFill>
              </a:rPr>
              <a:t>Appeals</a:t>
            </a:r>
            <a:endParaRPr lang="en-US" sz="4000" dirty="0"/>
          </a:p>
        </p:txBody>
      </p:sp>
      <p:sp>
        <p:nvSpPr>
          <p:cNvPr id="3" name="Content Placeholder 2">
            <a:extLst>
              <a:ext uri="{FF2B5EF4-FFF2-40B4-BE49-F238E27FC236}">
                <a16:creationId xmlns:a16="http://schemas.microsoft.com/office/drawing/2014/main" id="{486D803B-96DE-7AAC-F915-28498070180D}"/>
              </a:ext>
            </a:extLst>
          </p:cNvPr>
          <p:cNvSpPr>
            <a:spLocks noGrp="1"/>
          </p:cNvSpPr>
          <p:nvPr>
            <p:ph idx="1"/>
          </p:nvPr>
        </p:nvSpPr>
        <p:spPr>
          <a:xfrm>
            <a:off x="533400" y="1371600"/>
            <a:ext cx="8229600" cy="4191000"/>
          </a:xfrm>
        </p:spPr>
        <p:txBody>
          <a:bodyPr/>
          <a:lstStyle/>
          <a:p>
            <a:r>
              <a:rPr lang="en-US" altLang="en-US" sz="3000" dirty="0"/>
              <a:t>The written determination on responsibility and sanctions, if applicable, are postponed until the decision on the appeal is sent to the parties.  §106.45(b)(7)(iii).</a:t>
            </a:r>
          </a:p>
          <a:p>
            <a:pPr lvl="1"/>
            <a:r>
              <a:rPr lang="en-US" altLang="en-US" dirty="0"/>
              <a:t>Keep supportive measures in place during appeal period to maintain status quo between the parties and ensure equal access to education.</a:t>
            </a:r>
          </a:p>
          <a:p>
            <a:pPr lvl="1"/>
            <a:r>
              <a:rPr lang="en-US" altLang="en-US" dirty="0"/>
              <a:t>Can revisit emergency removal if necessary.</a:t>
            </a:r>
            <a:br>
              <a:rPr lang="en-US" altLang="en-US" sz="3000" dirty="0"/>
            </a:br>
            <a:endParaRPr lang="en-US" altLang="en-US" sz="3000" dirty="0"/>
          </a:p>
          <a:p>
            <a:endParaRPr lang="en-US" dirty="0"/>
          </a:p>
        </p:txBody>
      </p:sp>
    </p:spTree>
    <p:extLst>
      <p:ext uri="{BB962C8B-B14F-4D97-AF65-F5344CB8AC3E}">
        <p14:creationId xmlns:p14="http://schemas.microsoft.com/office/powerpoint/2010/main" val="3404885281"/>
      </p:ext>
    </p:extLst>
  </p:cSld>
  <p:clrMapOvr>
    <a:masterClrMapping/>
  </p:clrMapOvr>
  <p:transition spd="slow">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9B81-F37F-B6F8-68FE-7B1D576F56D3}"/>
              </a:ext>
            </a:extLst>
          </p:cNvPr>
          <p:cNvSpPr>
            <a:spLocks noGrp="1"/>
          </p:cNvSpPr>
          <p:nvPr>
            <p:ph type="title"/>
          </p:nvPr>
        </p:nvSpPr>
        <p:spPr/>
        <p:txBody>
          <a:bodyPr/>
          <a:lstStyle/>
          <a:p>
            <a:r>
              <a:rPr lang="en-US" sz="4000" b="1" dirty="0">
                <a:solidFill>
                  <a:srgbClr val="8E0000"/>
                </a:solidFill>
              </a:rPr>
              <a:t>Discipline</a:t>
            </a:r>
          </a:p>
        </p:txBody>
      </p:sp>
      <p:sp>
        <p:nvSpPr>
          <p:cNvPr id="3" name="Content Placeholder 2">
            <a:extLst>
              <a:ext uri="{FF2B5EF4-FFF2-40B4-BE49-F238E27FC236}">
                <a16:creationId xmlns:a16="http://schemas.microsoft.com/office/drawing/2014/main" id="{FBFFBA5A-8D1F-3905-04C7-091DEAC78964}"/>
              </a:ext>
            </a:extLst>
          </p:cNvPr>
          <p:cNvSpPr>
            <a:spLocks noGrp="1"/>
          </p:cNvSpPr>
          <p:nvPr>
            <p:ph idx="1"/>
          </p:nvPr>
        </p:nvSpPr>
        <p:spPr>
          <a:xfrm>
            <a:off x="685800" y="1752600"/>
            <a:ext cx="8077200" cy="3962400"/>
          </a:xfrm>
        </p:spPr>
        <p:txBody>
          <a:bodyPr/>
          <a:lstStyle/>
          <a:p>
            <a:r>
              <a:rPr lang="en-US" dirty="0"/>
              <a:t>Unless the Respondent waives the appeal, let the time for appeal run before initiating discipline</a:t>
            </a:r>
          </a:p>
          <a:p>
            <a:r>
              <a:rPr lang="en-US" dirty="0"/>
              <a:t>If the Respondent has an IEP or 504, depending on the type or length of discipline, a MDR may be required</a:t>
            </a:r>
          </a:p>
          <a:p>
            <a:endParaRPr lang="en-US" dirty="0"/>
          </a:p>
        </p:txBody>
      </p:sp>
    </p:spTree>
    <p:extLst>
      <p:ext uri="{BB962C8B-B14F-4D97-AF65-F5344CB8AC3E}">
        <p14:creationId xmlns:p14="http://schemas.microsoft.com/office/powerpoint/2010/main" val="243994395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E5C6-C099-5AE7-EC37-C97032398FEF}"/>
              </a:ext>
            </a:extLst>
          </p:cNvPr>
          <p:cNvSpPr>
            <a:spLocks noGrp="1"/>
          </p:cNvSpPr>
          <p:nvPr>
            <p:ph type="title"/>
          </p:nvPr>
        </p:nvSpPr>
        <p:spPr/>
        <p:txBody>
          <a:bodyPr/>
          <a:lstStyle/>
          <a:p>
            <a:r>
              <a:rPr lang="en-US" sz="4000" b="1" dirty="0">
                <a:solidFill>
                  <a:srgbClr val="8E0000"/>
                </a:solidFill>
              </a:rPr>
              <a:t>Type 2:  Hostile Environment </a:t>
            </a:r>
            <a:r>
              <a:rPr lang="en-US" sz="3600" b="1" dirty="0">
                <a:solidFill>
                  <a:srgbClr val="8E0000"/>
                </a:solidFill>
              </a:rPr>
              <a:t>(2024 Regs)</a:t>
            </a:r>
          </a:p>
        </p:txBody>
      </p:sp>
      <p:sp>
        <p:nvSpPr>
          <p:cNvPr id="3" name="Content Placeholder 2">
            <a:extLst>
              <a:ext uri="{FF2B5EF4-FFF2-40B4-BE49-F238E27FC236}">
                <a16:creationId xmlns:a16="http://schemas.microsoft.com/office/drawing/2014/main" id="{3FE20F8E-2B5F-9CBA-699F-21558880FF62}"/>
              </a:ext>
            </a:extLst>
          </p:cNvPr>
          <p:cNvSpPr>
            <a:spLocks noGrp="1"/>
          </p:cNvSpPr>
          <p:nvPr>
            <p:ph idx="1"/>
          </p:nvPr>
        </p:nvSpPr>
        <p:spPr>
          <a:xfrm>
            <a:off x="685800" y="1828800"/>
            <a:ext cx="8001000" cy="4724400"/>
          </a:xfrm>
        </p:spPr>
        <p:txBody>
          <a:bodyPr/>
          <a:lstStyle/>
          <a:p>
            <a:pPr marL="0" indent="0">
              <a:buNone/>
            </a:pPr>
            <a:r>
              <a:rPr lang="en-US" sz="3200" b="0" dirty="0"/>
              <a:t>Unwelcome sex-based conduct that, based on the </a:t>
            </a:r>
            <a:r>
              <a:rPr lang="en-US" sz="3200" b="0" i="1" u="sng" dirty="0"/>
              <a:t>totality of the circumstances</a:t>
            </a:r>
            <a:r>
              <a:rPr lang="en-US" sz="3200" b="0" dirty="0"/>
              <a:t>, is </a:t>
            </a:r>
            <a:r>
              <a:rPr lang="en-US" sz="3200" b="0" i="1" u="sng" dirty="0">
                <a:solidFill>
                  <a:srgbClr val="FF0000"/>
                </a:solidFill>
              </a:rPr>
              <a:t>subjectively</a:t>
            </a:r>
            <a:r>
              <a:rPr lang="en-US" sz="3200" b="0" u="sng" dirty="0"/>
              <a:t> </a:t>
            </a:r>
            <a:r>
              <a:rPr lang="en-US" sz="3200" b="0" i="1" u="sng" dirty="0"/>
              <a:t>and</a:t>
            </a:r>
            <a:r>
              <a:rPr lang="en-US" sz="3200" b="0" u="sng" dirty="0"/>
              <a:t> objectively </a:t>
            </a:r>
            <a:r>
              <a:rPr lang="en-US" sz="3200" b="0" dirty="0"/>
              <a:t>offensive and is so severe </a:t>
            </a:r>
            <a:r>
              <a:rPr lang="en-US" sz="3200" b="1" dirty="0">
                <a:solidFill>
                  <a:srgbClr val="8E0000"/>
                </a:solidFill>
              </a:rPr>
              <a:t>or</a:t>
            </a:r>
            <a:r>
              <a:rPr lang="en-US" sz="3200" b="0" dirty="0"/>
              <a:t> pervasive that it </a:t>
            </a:r>
            <a:r>
              <a:rPr lang="en-US" sz="3200" b="0" i="1" u="sng" dirty="0"/>
              <a:t>limits or denies </a:t>
            </a:r>
            <a:r>
              <a:rPr lang="en-US" sz="3200" b="0" dirty="0"/>
              <a:t>a person’s ability to participate in or benefit from the recipient’s education program or activity (i.e. that creates a hostile environment).</a:t>
            </a:r>
          </a:p>
          <a:p>
            <a:endParaRPr lang="en-US" dirty="0"/>
          </a:p>
        </p:txBody>
      </p:sp>
    </p:spTree>
    <p:extLst>
      <p:ext uri="{BB962C8B-B14F-4D97-AF65-F5344CB8AC3E}">
        <p14:creationId xmlns:p14="http://schemas.microsoft.com/office/powerpoint/2010/main" val="1695952865"/>
      </p:ext>
    </p:extLst>
  </p:cSld>
  <p:clrMapOvr>
    <a:masterClrMapping/>
  </p:clrMapOvr>
  <p:transition spd="slow">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03FF7-9459-8498-EFEF-3AAF3129879A}"/>
              </a:ext>
            </a:extLst>
          </p:cNvPr>
          <p:cNvSpPr>
            <a:spLocks noGrp="1"/>
          </p:cNvSpPr>
          <p:nvPr>
            <p:ph type="title"/>
          </p:nvPr>
        </p:nvSpPr>
        <p:spPr/>
        <p:txBody>
          <a:bodyPr/>
          <a:lstStyle/>
          <a:p>
            <a:r>
              <a:rPr lang="en-US" sz="4000" b="1" dirty="0">
                <a:solidFill>
                  <a:srgbClr val="8E0000"/>
                </a:solidFill>
              </a:rPr>
              <a:t>Discipline and IDEA/504</a:t>
            </a:r>
          </a:p>
        </p:txBody>
      </p:sp>
      <p:sp>
        <p:nvSpPr>
          <p:cNvPr id="3" name="Content Placeholder 2">
            <a:extLst>
              <a:ext uri="{FF2B5EF4-FFF2-40B4-BE49-F238E27FC236}">
                <a16:creationId xmlns:a16="http://schemas.microsoft.com/office/drawing/2014/main" id="{6DB13489-64F2-0226-3DBB-7F43C7F0998C}"/>
              </a:ext>
            </a:extLst>
          </p:cNvPr>
          <p:cNvSpPr>
            <a:spLocks noGrp="1"/>
          </p:cNvSpPr>
          <p:nvPr>
            <p:ph idx="1"/>
          </p:nvPr>
        </p:nvSpPr>
        <p:spPr>
          <a:xfrm>
            <a:off x="609600" y="1676400"/>
            <a:ext cx="8153400" cy="3886200"/>
          </a:xfrm>
        </p:spPr>
        <p:txBody>
          <a:bodyPr/>
          <a:lstStyle/>
          <a:p>
            <a:r>
              <a:rPr lang="en-US" sz="3000" dirty="0"/>
              <a:t>If discipline would effect a change in placement for more than 10 days (note prior discipline counts), a manifestation determination review (MDR) is required before discipline is imposed</a:t>
            </a:r>
          </a:p>
          <a:p>
            <a:r>
              <a:rPr lang="en-US" sz="3000" dirty="0"/>
              <a:t>MDR team can review decision and refer to review but do not make part of SPED records; consider having MDR team members sign an NDA</a:t>
            </a:r>
          </a:p>
        </p:txBody>
      </p:sp>
    </p:spTree>
    <p:extLst>
      <p:ext uri="{BB962C8B-B14F-4D97-AF65-F5344CB8AC3E}">
        <p14:creationId xmlns:p14="http://schemas.microsoft.com/office/powerpoint/2010/main" val="2214647173"/>
      </p:ext>
    </p:extLst>
  </p:cSld>
  <p:clrMapOvr>
    <a:masterClrMapping/>
  </p:clrMapOvr>
  <p:transition spd="slow">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3ECFE73-F0E6-D3DA-A4E3-FAC16BC6B053}"/>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Records Retention</a:t>
            </a:r>
          </a:p>
        </p:txBody>
      </p:sp>
      <p:sp>
        <p:nvSpPr>
          <p:cNvPr id="97283" name="Content Placeholder 2">
            <a:extLst>
              <a:ext uri="{FF2B5EF4-FFF2-40B4-BE49-F238E27FC236}">
                <a16:creationId xmlns:a16="http://schemas.microsoft.com/office/drawing/2014/main" id="{E71B5E46-2878-434F-43FB-77758D0DB089}"/>
              </a:ext>
            </a:extLst>
          </p:cNvPr>
          <p:cNvSpPr>
            <a:spLocks noGrp="1" noChangeArrowheads="1"/>
          </p:cNvSpPr>
          <p:nvPr>
            <p:ph idx="1"/>
          </p:nvPr>
        </p:nvSpPr>
        <p:spPr>
          <a:xfrm>
            <a:off x="457200" y="1447800"/>
            <a:ext cx="8305800" cy="4114800"/>
          </a:xfrm>
        </p:spPr>
        <p:txBody>
          <a:bodyPr/>
          <a:lstStyle/>
          <a:p>
            <a:r>
              <a:rPr lang="en-US" altLang="en-US" sz="3000" dirty="0"/>
              <a:t>All records related to Title IX complaints must be maintained for a minimum of 7 years, including records substantiating remedies and supportive measures</a:t>
            </a:r>
          </a:p>
          <a:p>
            <a:r>
              <a:rPr lang="en-US" altLang="en-US" sz="3000" dirty="0"/>
              <a:t>Title IX records retained separately and confidentially—not part of student’s cumulative file (nor special education)</a:t>
            </a:r>
          </a:p>
          <a:p>
            <a:r>
              <a:rPr lang="en-US" altLang="en-US" sz="3000" dirty="0"/>
              <a:t>Training materials must be posted on the District’s website</a:t>
            </a:r>
          </a:p>
        </p:txBody>
      </p:sp>
    </p:spTree>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06F91E96-34AD-7869-1386-87F7C8C53B4C}"/>
              </a:ext>
            </a:extLst>
          </p:cNvPr>
          <p:cNvSpPr>
            <a:spLocks noGrp="1" noChangeArrowheads="1"/>
          </p:cNvSpPr>
          <p:nvPr>
            <p:ph type="title"/>
          </p:nvPr>
        </p:nvSpPr>
        <p:spPr/>
        <p:txBody>
          <a:bodyPr/>
          <a:lstStyle/>
          <a:p>
            <a:r>
              <a:rPr lang="en-US" altLang="en-US" sz="4000" b="1" dirty="0">
                <a:solidFill>
                  <a:srgbClr val="8E0000"/>
                </a:solidFill>
              </a:rPr>
              <a:t>Questions?</a:t>
            </a:r>
          </a:p>
        </p:txBody>
      </p:sp>
      <p:pic>
        <p:nvPicPr>
          <p:cNvPr id="1026" name="Picture 2" descr="9,760 Question Marks Stock Photos - Free &amp; Royalty-Free ...">
            <a:extLst>
              <a:ext uri="{FF2B5EF4-FFF2-40B4-BE49-F238E27FC236}">
                <a16:creationId xmlns:a16="http://schemas.microsoft.com/office/drawing/2014/main" id="{CF7628D2-FFED-EE10-C02D-4C9DEFCA085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981200"/>
            <a:ext cx="4876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a:extLst>
              <a:ext uri="{FF2B5EF4-FFF2-40B4-BE49-F238E27FC236}">
                <a16:creationId xmlns:a16="http://schemas.microsoft.com/office/drawing/2014/main" id="{C8721F4D-1C21-9D8F-8F69-3CC066E95BDB}"/>
              </a:ext>
            </a:extLst>
          </p:cNvPr>
          <p:cNvSpPr>
            <a:spLocks noChangeArrowheads="1"/>
          </p:cNvSpPr>
          <p:nvPr/>
        </p:nvSpPr>
        <p:spPr bwMode="auto">
          <a:xfrm>
            <a:off x="381000" y="5867400"/>
            <a:ext cx="2514600" cy="9144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3366"/>
                </a:solidFill>
                <a:latin typeface="Arial" panose="020B0604020202020204" pitchFamily="34" charset="0"/>
              </a:defRPr>
            </a:lvl1pPr>
            <a:lvl2pPr marL="742950" indent="-285750">
              <a:spcBef>
                <a:spcPct val="20000"/>
              </a:spcBef>
              <a:buChar char="–"/>
              <a:defRPr sz="2800">
                <a:solidFill>
                  <a:srgbClr val="003366"/>
                </a:solidFill>
                <a:latin typeface="Arial" panose="020B0604020202020204" pitchFamily="34" charset="0"/>
              </a:defRPr>
            </a:lvl2pPr>
            <a:lvl3pPr marL="1143000" indent="-228600">
              <a:spcBef>
                <a:spcPct val="20000"/>
              </a:spcBef>
              <a:buChar char="•"/>
              <a:defRPr sz="2400">
                <a:solidFill>
                  <a:srgbClr val="003366"/>
                </a:solidFill>
                <a:latin typeface="Arial" panose="020B0604020202020204" pitchFamily="34" charset="0"/>
              </a:defRPr>
            </a:lvl3pPr>
            <a:lvl4pPr marL="1600200" indent="-228600">
              <a:spcBef>
                <a:spcPct val="20000"/>
              </a:spcBef>
              <a:buChar char="–"/>
              <a:defRPr sz="2000">
                <a:solidFill>
                  <a:srgbClr val="003366"/>
                </a:solidFill>
                <a:latin typeface="Arial" panose="020B0604020202020204" pitchFamily="34" charset="0"/>
              </a:defRPr>
            </a:lvl4pPr>
            <a:lvl5pPr marL="2057400" indent="-228600">
              <a:spcBef>
                <a:spcPct val="20000"/>
              </a:spcBef>
              <a:buChar char="»"/>
              <a:defRPr sz="2000">
                <a:solidFill>
                  <a:srgbClr val="0033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33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33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33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3366"/>
                </a:solidFill>
                <a:latin typeface="Arial" panose="020B0604020202020204" pitchFamily="34" charset="0"/>
              </a:defRPr>
            </a:lvl9pPr>
          </a:lstStyle>
          <a:p>
            <a:pPr eaLnBrk="1" hangingPunct="1">
              <a:spcBef>
                <a:spcPct val="0"/>
              </a:spcBef>
              <a:buFontTx/>
              <a:buNone/>
            </a:pPr>
            <a:endParaRPr lang="en-US" altLang="en-US" sz="1800" dirty="0">
              <a:solidFill>
                <a:schemeClr val="tx1"/>
              </a:solidFill>
            </a:endParaRPr>
          </a:p>
        </p:txBody>
      </p:sp>
      <p:sp>
        <p:nvSpPr>
          <p:cNvPr id="5123" name="Rectangle 3">
            <a:extLst>
              <a:ext uri="{FF2B5EF4-FFF2-40B4-BE49-F238E27FC236}">
                <a16:creationId xmlns:a16="http://schemas.microsoft.com/office/drawing/2014/main" id="{3D7659A8-E195-2B82-F179-CC368D8ECD5B}"/>
              </a:ext>
            </a:extLst>
          </p:cNvPr>
          <p:cNvSpPr>
            <a:spLocks noGrp="1" noChangeArrowheads="1"/>
          </p:cNvSpPr>
          <p:nvPr>
            <p:ph type="body" idx="1"/>
          </p:nvPr>
        </p:nvSpPr>
        <p:spPr>
          <a:xfrm>
            <a:off x="228600" y="304800"/>
            <a:ext cx="8915400" cy="6248400"/>
          </a:xfrm>
        </p:spPr>
        <p:txBody>
          <a:bodyPr/>
          <a:lstStyle/>
          <a:p>
            <a:pPr marL="2292350" indent="-1588" algn="ctr" eaLnBrk="1" hangingPunct="1">
              <a:buFontTx/>
              <a:buNone/>
              <a:defRPr/>
            </a:pPr>
            <a:endParaRPr lang="en-US" sz="6000" dirty="0">
              <a:latin typeface="Palatino Linotype" pitchFamily="18" charset="0"/>
            </a:endParaRPr>
          </a:p>
          <a:p>
            <a:pPr marL="1588" indent="-1588" algn="ctr" eaLnBrk="1" hangingPunct="1">
              <a:buFontTx/>
              <a:buNone/>
              <a:defRPr/>
            </a:pPr>
            <a:endParaRPr lang="en-US" sz="8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Kathleen Brantingham</a:t>
            </a:r>
          </a:p>
          <a:p>
            <a:pPr marL="1588" indent="-1588" algn="ctr" eaLnBrk="1" hangingPunct="1">
              <a:spcBef>
                <a:spcPct val="0"/>
              </a:spcBef>
              <a:buFontTx/>
              <a:buNone/>
              <a:defRPr/>
            </a:pPr>
            <a:r>
              <a:rPr lang="en-US" sz="2000" dirty="0">
                <a:latin typeface="Palatino Linotype" pitchFamily="18" charset="0"/>
                <a:hlinkClick r:id="rId2"/>
              </a:rPr>
              <a:t>khb@udallshumway.com</a:t>
            </a:r>
            <a:endParaRPr lang="en-US" sz="2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 480-461-5330</a:t>
            </a:r>
          </a:p>
          <a:p>
            <a:pPr marL="1588" indent="-1588" algn="ctr" eaLnBrk="1" hangingPunct="1">
              <a:spcBef>
                <a:spcPct val="0"/>
              </a:spcBef>
              <a:buFontTx/>
              <a:buNone/>
              <a:defRPr/>
            </a:pPr>
            <a:endParaRPr lang="en-US" sz="2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Jessica Sanchez</a:t>
            </a:r>
          </a:p>
          <a:p>
            <a:pPr marL="1588" indent="-1588" algn="ctr" eaLnBrk="1" hangingPunct="1">
              <a:spcBef>
                <a:spcPct val="0"/>
              </a:spcBef>
              <a:buFontTx/>
              <a:buNone/>
              <a:defRPr/>
            </a:pPr>
            <a:r>
              <a:rPr lang="en-US" sz="2000" dirty="0">
                <a:latin typeface="Palatino Linotype" pitchFamily="18" charset="0"/>
                <a:hlinkClick r:id="rId3"/>
              </a:rPr>
              <a:t>jss@udallshumway.com</a:t>
            </a:r>
            <a:endParaRPr lang="en-US" sz="2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 480-461-5374</a:t>
            </a:r>
          </a:p>
          <a:p>
            <a:pPr marL="1588" indent="-1588" algn="ctr" eaLnBrk="1" hangingPunct="1">
              <a:spcBef>
                <a:spcPct val="0"/>
              </a:spcBef>
              <a:buFontTx/>
              <a:buNone/>
              <a:defRPr/>
            </a:pPr>
            <a:endParaRPr lang="en-US" sz="2000" dirty="0">
              <a:latin typeface="Palatino Linotype" pitchFamily="18" charset="0"/>
            </a:endParaRPr>
          </a:p>
          <a:p>
            <a:pPr marL="1588" indent="-1588" algn="ctr" eaLnBrk="1" hangingPunct="1">
              <a:spcBef>
                <a:spcPct val="0"/>
              </a:spcBef>
              <a:buFontTx/>
              <a:buNone/>
              <a:defRPr/>
            </a:pPr>
            <a:r>
              <a:rPr lang="en-US" sz="2000" dirty="0">
                <a:latin typeface="Palatino Linotype" pitchFamily="18" charset="0"/>
              </a:rPr>
              <a:t>__________________</a:t>
            </a:r>
          </a:p>
          <a:p>
            <a:pPr marL="1588" indent="-1588" algn="ctr" eaLnBrk="1" hangingPunct="1">
              <a:spcBef>
                <a:spcPct val="0"/>
              </a:spcBef>
              <a:buFontTx/>
              <a:buNone/>
              <a:defRPr/>
            </a:pPr>
            <a:r>
              <a:rPr lang="en-US" sz="2000" cap="small" dirty="0">
                <a:latin typeface="Palatino Linotype" pitchFamily="18" charset="0"/>
              </a:rPr>
              <a:t>Udall Shumway plc</a:t>
            </a:r>
          </a:p>
          <a:p>
            <a:pPr marL="1588" indent="-1588" algn="ctr" eaLnBrk="1" hangingPunct="1">
              <a:spcBef>
                <a:spcPct val="0"/>
              </a:spcBef>
              <a:buFontTx/>
              <a:buNone/>
              <a:defRPr/>
            </a:pPr>
            <a:r>
              <a:rPr lang="en-US" sz="2000" dirty="0">
                <a:latin typeface="Palatino Linotype" pitchFamily="18" charset="0"/>
              </a:rPr>
              <a:t>1138 North Alma School Road, Suite 101</a:t>
            </a:r>
          </a:p>
          <a:p>
            <a:pPr marL="1588" indent="-1588" algn="ctr" eaLnBrk="1" hangingPunct="1">
              <a:spcBef>
                <a:spcPct val="0"/>
              </a:spcBef>
              <a:buFontTx/>
              <a:buNone/>
              <a:defRPr/>
            </a:pPr>
            <a:r>
              <a:rPr lang="en-US" sz="2000" dirty="0">
                <a:latin typeface="Palatino Linotype" pitchFamily="18" charset="0"/>
              </a:rPr>
              <a:t>Mesa, Arizona  85201</a:t>
            </a:r>
          </a:p>
          <a:p>
            <a:pPr marL="1588" indent="-1588" algn="ctr" eaLnBrk="1" hangingPunct="1">
              <a:spcBef>
                <a:spcPct val="0"/>
              </a:spcBef>
              <a:buFontTx/>
              <a:buNone/>
              <a:defRPr/>
            </a:pPr>
            <a:endParaRPr lang="en-US" sz="2000" dirty="0">
              <a:latin typeface="Palatino Linotype" pitchFamily="18" charset="0"/>
            </a:endParaRPr>
          </a:p>
        </p:txBody>
      </p:sp>
      <p:pic>
        <p:nvPicPr>
          <p:cNvPr id="112644" name="Picture 6" descr="\\uslbes01\Apps\Logo\Udall Shumway Logo Web-01.png">
            <a:extLst>
              <a:ext uri="{FF2B5EF4-FFF2-40B4-BE49-F238E27FC236}">
                <a16:creationId xmlns:a16="http://schemas.microsoft.com/office/drawing/2014/main" id="{736ACF85-8D0F-9205-276F-C2776516EB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052513"/>
            <a:ext cx="773747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708134" y="609600"/>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200" b="1" kern="0" dirty="0">
                <a:solidFill>
                  <a:srgbClr val="8E0000"/>
                </a:solidFill>
              </a:rPr>
              <a:t> </a:t>
            </a:r>
            <a:r>
              <a:rPr lang="en-US" sz="4000" b="1" kern="0" dirty="0">
                <a:solidFill>
                  <a:srgbClr val="8E0000"/>
                </a:solidFill>
              </a:rPr>
              <a:t>5 </a:t>
            </a:r>
            <a:r>
              <a:rPr lang="en-US" sz="4000" b="1" dirty="0">
                <a:solidFill>
                  <a:srgbClr val="8E0000"/>
                </a:solidFill>
              </a:rPr>
              <a:t>Hostile Environment Factors</a:t>
            </a:r>
          </a:p>
          <a:p>
            <a:r>
              <a:rPr lang="en-US" sz="3600" kern="0" dirty="0">
                <a:solidFill>
                  <a:srgbClr val="8E0000"/>
                </a:solidFill>
              </a:rPr>
              <a:t>(2024 Regs)</a:t>
            </a:r>
            <a:endParaRPr lang="en-US" sz="36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70" y="1828800"/>
            <a:ext cx="80771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457200" indent="-457200">
              <a:buFont typeface="+mj-lt"/>
              <a:buAutoNum type="arabicPeriod"/>
            </a:pPr>
            <a:r>
              <a:rPr lang="en-US" sz="2900" b="0" dirty="0"/>
              <a:t>Degree to which the conduct affected the complainant’s ability to access the District’s education program or activity;</a:t>
            </a:r>
          </a:p>
          <a:p>
            <a:pPr marL="457200" indent="-457200">
              <a:buFont typeface="+mj-lt"/>
              <a:buAutoNum type="arabicPeriod"/>
            </a:pPr>
            <a:r>
              <a:rPr lang="en-US" sz="2900" b="0" dirty="0"/>
              <a:t>Type, frequency, and duration of the conduct;</a:t>
            </a:r>
          </a:p>
          <a:p>
            <a:pPr marL="457200" indent="-457200">
              <a:buFont typeface="+mj-lt"/>
              <a:buAutoNum type="arabicPeriod"/>
            </a:pPr>
            <a:r>
              <a:rPr lang="en-US" sz="2900" b="0" dirty="0"/>
              <a:t>Parties’ ages, roles within the District’s education program or activity, previous interactions, and other factors about each party that may be relevant to evaluating the effects of the conduct;</a:t>
            </a:r>
          </a:p>
          <a:p>
            <a:pPr marL="0" indent="0">
              <a:buFontTx/>
              <a:buNone/>
            </a:pPr>
            <a:endParaRPr lang="en-US" b="0" kern="0" dirty="0"/>
          </a:p>
        </p:txBody>
      </p:sp>
    </p:spTree>
    <p:extLst>
      <p:ext uri="{BB962C8B-B14F-4D97-AF65-F5344CB8AC3E}">
        <p14:creationId xmlns:p14="http://schemas.microsoft.com/office/powerpoint/2010/main" val="2646021741"/>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70" y="1916907"/>
            <a:ext cx="8058150" cy="443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buFont typeface="+mj-lt"/>
              <a:buAutoNum type="arabicPeriod" startAt="4"/>
            </a:pPr>
            <a:r>
              <a:rPr lang="en-US" sz="2900" b="0" dirty="0"/>
              <a:t>Location of the conduct and context in which the conduct occurred; and</a:t>
            </a:r>
          </a:p>
          <a:p>
            <a:pPr marL="457200" indent="-457200">
              <a:buFont typeface="+mj-lt"/>
              <a:buAutoNum type="arabicPeriod" startAt="4"/>
            </a:pPr>
            <a:r>
              <a:rPr lang="en-US" sz="2900" b="0" dirty="0"/>
              <a:t>Other sex-based harassment in the District’s education program or activity.</a:t>
            </a:r>
          </a:p>
          <a:p>
            <a:pPr marL="0" indent="0">
              <a:buFontTx/>
              <a:buNone/>
            </a:pPr>
            <a:endParaRPr lang="en-US" b="0" kern="0" dirty="0"/>
          </a:p>
        </p:txBody>
      </p:sp>
      <p:sp>
        <p:nvSpPr>
          <p:cNvPr id="2" name="Title 1">
            <a:extLst>
              <a:ext uri="{FF2B5EF4-FFF2-40B4-BE49-F238E27FC236}">
                <a16:creationId xmlns:a16="http://schemas.microsoft.com/office/drawing/2014/main" id="{4D4FFA51-81B8-6EFB-4094-62E844F10680}"/>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200" b="1" kern="0" dirty="0">
                <a:solidFill>
                  <a:srgbClr val="8E0000"/>
                </a:solidFill>
              </a:rPr>
              <a:t> </a:t>
            </a:r>
            <a:r>
              <a:rPr lang="en-US" sz="4000" b="1" kern="0" dirty="0">
                <a:solidFill>
                  <a:srgbClr val="8E0000"/>
                </a:solidFill>
              </a:rPr>
              <a:t>5 </a:t>
            </a:r>
            <a:r>
              <a:rPr lang="en-US" sz="4000" b="1" dirty="0">
                <a:solidFill>
                  <a:srgbClr val="8E0000"/>
                </a:solidFill>
              </a:rPr>
              <a:t>Hostile Environment Factors</a:t>
            </a:r>
            <a:endParaRPr lang="en-US" sz="4000" b="1" kern="0" dirty="0">
              <a:solidFill>
                <a:srgbClr val="8E0000"/>
              </a:solidFill>
            </a:endParaRPr>
          </a:p>
        </p:txBody>
      </p:sp>
    </p:spTree>
    <p:extLst>
      <p:ext uri="{BB962C8B-B14F-4D97-AF65-F5344CB8AC3E}">
        <p14:creationId xmlns:p14="http://schemas.microsoft.com/office/powerpoint/2010/main" val="46402484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347-CAA4-78A6-8F03-6E01F1AABEB7}"/>
              </a:ext>
            </a:extLst>
          </p:cNvPr>
          <p:cNvSpPr>
            <a:spLocks noGrp="1"/>
          </p:cNvSpPr>
          <p:nvPr>
            <p:ph type="title"/>
          </p:nvPr>
        </p:nvSpPr>
        <p:spPr>
          <a:xfrm>
            <a:off x="685800" y="533400"/>
            <a:ext cx="7772400" cy="1143000"/>
          </a:xfrm>
        </p:spPr>
        <p:txBody>
          <a:bodyPr/>
          <a:lstStyle/>
          <a:p>
            <a:r>
              <a:rPr lang="en-US" sz="4000" b="1" dirty="0">
                <a:solidFill>
                  <a:srgbClr val="8E0000"/>
                </a:solidFill>
              </a:rPr>
              <a:t>Type 3: Sexual Assault or Violence</a:t>
            </a:r>
          </a:p>
        </p:txBody>
      </p:sp>
      <p:sp>
        <p:nvSpPr>
          <p:cNvPr id="3" name="Content Placeholder 2">
            <a:extLst>
              <a:ext uri="{FF2B5EF4-FFF2-40B4-BE49-F238E27FC236}">
                <a16:creationId xmlns:a16="http://schemas.microsoft.com/office/drawing/2014/main" id="{13D8EB07-2E9A-6B8F-8761-13E57681CDCD}"/>
              </a:ext>
            </a:extLst>
          </p:cNvPr>
          <p:cNvSpPr>
            <a:spLocks noGrp="1"/>
          </p:cNvSpPr>
          <p:nvPr>
            <p:ph idx="1"/>
          </p:nvPr>
        </p:nvSpPr>
        <p:spPr>
          <a:xfrm>
            <a:off x="685800" y="1981200"/>
            <a:ext cx="7772400" cy="3581400"/>
          </a:xfrm>
        </p:spPr>
        <p:txBody>
          <a:bodyPr/>
          <a:lstStyle/>
          <a:p>
            <a:pPr>
              <a:defRPr/>
            </a:pPr>
            <a:r>
              <a:rPr lang="en-US" sz="3200" dirty="0"/>
              <a:t>Sexual assault </a:t>
            </a:r>
          </a:p>
          <a:p>
            <a:pPr marL="0" indent="0">
              <a:buFontTx/>
              <a:buNone/>
              <a:defRPr/>
            </a:pPr>
            <a:r>
              <a:rPr lang="en-US" sz="3200" dirty="0"/>
              <a:t>	[20 U.S.C. 1092(f)(6)(A)(v)]</a:t>
            </a:r>
          </a:p>
          <a:p>
            <a:pPr>
              <a:defRPr/>
            </a:pPr>
            <a:r>
              <a:rPr lang="en-US" sz="3200" dirty="0"/>
              <a:t>Domestic violence </a:t>
            </a:r>
          </a:p>
          <a:p>
            <a:pPr marL="0" indent="0">
              <a:buFontTx/>
              <a:buNone/>
              <a:defRPr/>
            </a:pPr>
            <a:r>
              <a:rPr lang="en-US" sz="3200" dirty="0"/>
              <a:t>	[34 U.S.C. 12291(a)(8)]</a:t>
            </a:r>
          </a:p>
          <a:p>
            <a:pPr>
              <a:defRPr/>
            </a:pPr>
            <a:r>
              <a:rPr lang="en-US" sz="3200" dirty="0"/>
              <a:t>Stalking</a:t>
            </a:r>
          </a:p>
          <a:p>
            <a:pPr marL="0" indent="0">
              <a:buFontTx/>
              <a:buNone/>
              <a:defRPr/>
            </a:pPr>
            <a:r>
              <a:rPr lang="en-US" sz="3200" dirty="0"/>
              <a:t>	 [34 U.S.C. 12291(a)(30)]</a:t>
            </a:r>
          </a:p>
          <a:p>
            <a:endParaRPr lang="en-US" dirty="0"/>
          </a:p>
        </p:txBody>
      </p:sp>
    </p:spTree>
    <p:extLst>
      <p:ext uri="{BB962C8B-B14F-4D97-AF65-F5344CB8AC3E}">
        <p14:creationId xmlns:p14="http://schemas.microsoft.com/office/powerpoint/2010/main" val="85032186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76-7A10-325B-372D-11A73807D328}"/>
              </a:ext>
            </a:extLst>
          </p:cNvPr>
          <p:cNvSpPr>
            <a:spLocks noGrp="1"/>
          </p:cNvSpPr>
          <p:nvPr>
            <p:ph type="title"/>
          </p:nvPr>
        </p:nvSpPr>
        <p:spPr>
          <a:xfrm>
            <a:off x="685800" y="838200"/>
            <a:ext cx="7772400" cy="609600"/>
          </a:xfrm>
        </p:spPr>
        <p:txBody>
          <a:bodyPr/>
          <a:lstStyle/>
          <a:p>
            <a:r>
              <a:rPr lang="en-US" sz="4000" b="1" dirty="0">
                <a:solidFill>
                  <a:srgbClr val="8E0000"/>
                </a:solidFill>
              </a:rPr>
              <a:t>Is it Title IX?</a:t>
            </a:r>
            <a:br>
              <a:rPr lang="en-US" b="1" dirty="0">
                <a:solidFill>
                  <a:srgbClr val="8E0000"/>
                </a:solidFill>
              </a:rPr>
            </a:br>
            <a:endParaRPr lang="en-US" b="1" dirty="0">
              <a:solidFill>
                <a:srgbClr val="8E0000"/>
              </a:solidFill>
            </a:endParaRPr>
          </a:p>
        </p:txBody>
      </p:sp>
      <p:sp>
        <p:nvSpPr>
          <p:cNvPr id="3" name="Content Placeholder 2">
            <a:extLst>
              <a:ext uri="{FF2B5EF4-FFF2-40B4-BE49-F238E27FC236}">
                <a16:creationId xmlns:a16="http://schemas.microsoft.com/office/drawing/2014/main" id="{E4A4A6A7-295E-3D3A-AF5B-4DC619B7A556}"/>
              </a:ext>
            </a:extLst>
          </p:cNvPr>
          <p:cNvSpPr>
            <a:spLocks noGrp="1"/>
          </p:cNvSpPr>
          <p:nvPr>
            <p:ph idx="1"/>
          </p:nvPr>
        </p:nvSpPr>
        <p:spPr>
          <a:xfrm>
            <a:off x="685800" y="1600200"/>
            <a:ext cx="8153400" cy="4191000"/>
          </a:xfrm>
        </p:spPr>
        <p:txBody>
          <a:bodyPr/>
          <a:lstStyle/>
          <a:p>
            <a:pPr marL="0" indent="0">
              <a:buNone/>
            </a:pPr>
            <a:r>
              <a:rPr lang="en-US" dirty="0"/>
              <a:t>A female high school student reported to the principal that she was “raped” twice over the summer by a male high school student who was now talking to other students about his “conquest”.  </a:t>
            </a:r>
          </a:p>
          <a:p>
            <a:r>
              <a:rPr lang="en-US" dirty="0"/>
              <a:t>Is it potentially Title IX?</a:t>
            </a:r>
          </a:p>
          <a:p>
            <a:r>
              <a:rPr lang="en-US" dirty="0"/>
              <a:t>What are your first steps as Coordinator?</a:t>
            </a:r>
          </a:p>
        </p:txBody>
      </p:sp>
    </p:spTree>
    <p:extLst>
      <p:ext uri="{BB962C8B-B14F-4D97-AF65-F5344CB8AC3E}">
        <p14:creationId xmlns:p14="http://schemas.microsoft.com/office/powerpoint/2010/main" val="265582861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76-7A10-325B-372D-11A73807D328}"/>
              </a:ext>
            </a:extLst>
          </p:cNvPr>
          <p:cNvSpPr>
            <a:spLocks noGrp="1"/>
          </p:cNvSpPr>
          <p:nvPr>
            <p:ph type="title"/>
          </p:nvPr>
        </p:nvSpPr>
        <p:spPr>
          <a:xfrm>
            <a:off x="685800" y="457200"/>
            <a:ext cx="7772400" cy="533400"/>
          </a:xfrm>
        </p:spPr>
        <p:txBody>
          <a:bodyPr/>
          <a:lstStyle/>
          <a:p>
            <a:r>
              <a:rPr lang="en-US" sz="4000" b="1" dirty="0">
                <a:solidFill>
                  <a:srgbClr val="8E0000"/>
                </a:solidFill>
              </a:rPr>
              <a:t>Is it Title IX? </a:t>
            </a:r>
          </a:p>
        </p:txBody>
      </p:sp>
      <p:sp>
        <p:nvSpPr>
          <p:cNvPr id="3" name="Content Placeholder 2">
            <a:extLst>
              <a:ext uri="{FF2B5EF4-FFF2-40B4-BE49-F238E27FC236}">
                <a16:creationId xmlns:a16="http://schemas.microsoft.com/office/drawing/2014/main" id="{E4A4A6A7-295E-3D3A-AF5B-4DC619B7A556}"/>
              </a:ext>
            </a:extLst>
          </p:cNvPr>
          <p:cNvSpPr>
            <a:spLocks noGrp="1"/>
          </p:cNvSpPr>
          <p:nvPr>
            <p:ph idx="1"/>
          </p:nvPr>
        </p:nvSpPr>
        <p:spPr>
          <a:xfrm>
            <a:off x="609600" y="1219200"/>
            <a:ext cx="8077200" cy="5105400"/>
          </a:xfrm>
        </p:spPr>
        <p:txBody>
          <a:bodyPr/>
          <a:lstStyle/>
          <a:p>
            <a:r>
              <a:rPr lang="en-US" dirty="0"/>
              <a:t>At lunch, a 4th grader tells a cafeteria employee that another 4th grade boy has tried to grab his “privates” every day during recess.  Her colleague says, “it’s just boys being boys.”  The employee finally tells the assistant principal who calls you two weeks later to report.</a:t>
            </a:r>
          </a:p>
          <a:p>
            <a:r>
              <a:rPr lang="en-US" dirty="0"/>
              <a:t>Is it potentially Title IX?</a:t>
            </a:r>
          </a:p>
          <a:p>
            <a:r>
              <a:rPr lang="en-US" dirty="0"/>
              <a:t>What are your first steps as Coordinator?</a:t>
            </a:r>
          </a:p>
          <a:p>
            <a:endParaRPr lang="en-US" dirty="0"/>
          </a:p>
        </p:txBody>
      </p:sp>
    </p:spTree>
    <p:extLst>
      <p:ext uri="{BB962C8B-B14F-4D97-AF65-F5344CB8AC3E}">
        <p14:creationId xmlns:p14="http://schemas.microsoft.com/office/powerpoint/2010/main" val="140226510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776-7A10-325B-372D-11A73807D328}"/>
              </a:ext>
            </a:extLst>
          </p:cNvPr>
          <p:cNvSpPr>
            <a:spLocks noGrp="1"/>
          </p:cNvSpPr>
          <p:nvPr>
            <p:ph type="title"/>
          </p:nvPr>
        </p:nvSpPr>
        <p:spPr>
          <a:xfrm>
            <a:off x="685800" y="428996"/>
            <a:ext cx="7772400" cy="714004"/>
          </a:xfrm>
        </p:spPr>
        <p:txBody>
          <a:bodyPr/>
          <a:lstStyle/>
          <a:p>
            <a:r>
              <a:rPr lang="en-US" sz="4000" b="1" dirty="0">
                <a:solidFill>
                  <a:srgbClr val="8E0000"/>
                </a:solidFill>
              </a:rPr>
              <a:t>Is it Title IX? </a:t>
            </a:r>
          </a:p>
        </p:txBody>
      </p:sp>
      <p:sp>
        <p:nvSpPr>
          <p:cNvPr id="3" name="Content Placeholder 2">
            <a:extLst>
              <a:ext uri="{FF2B5EF4-FFF2-40B4-BE49-F238E27FC236}">
                <a16:creationId xmlns:a16="http://schemas.microsoft.com/office/drawing/2014/main" id="{E4A4A6A7-295E-3D3A-AF5B-4DC619B7A556}"/>
              </a:ext>
            </a:extLst>
          </p:cNvPr>
          <p:cNvSpPr>
            <a:spLocks noGrp="1"/>
          </p:cNvSpPr>
          <p:nvPr>
            <p:ph idx="1"/>
          </p:nvPr>
        </p:nvSpPr>
        <p:spPr>
          <a:xfrm>
            <a:off x="609600" y="1295400"/>
            <a:ext cx="8153400" cy="4343400"/>
          </a:xfrm>
        </p:spPr>
        <p:txBody>
          <a:bodyPr/>
          <a:lstStyle/>
          <a:p>
            <a:pPr>
              <a:spcBef>
                <a:spcPts val="0"/>
              </a:spcBef>
            </a:pPr>
            <a:r>
              <a:rPr lang="en-US" dirty="0"/>
              <a:t>Over the weekend, there is a middle school swim party attended by 20 students. The party was not supervised by an adult and the rumor is that a student brought alcohol.</a:t>
            </a:r>
          </a:p>
          <a:p>
            <a:pPr>
              <a:spcBef>
                <a:spcPts val="0"/>
              </a:spcBef>
            </a:pPr>
            <a:r>
              <a:rPr lang="en-US" dirty="0"/>
              <a:t>In the midst of this, Student A’s swim top came undone and another student took a photo of her unclothed breast.  The photo was shared to other middle school students while at school. </a:t>
            </a:r>
          </a:p>
        </p:txBody>
      </p:sp>
    </p:spTree>
    <p:extLst>
      <p:ext uri="{BB962C8B-B14F-4D97-AF65-F5344CB8AC3E}">
        <p14:creationId xmlns:p14="http://schemas.microsoft.com/office/powerpoint/2010/main" val="16383425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8D9D659-9EBE-46EF-BD60-A43271ED83D7}"/>
              </a:ext>
            </a:extLst>
          </p:cNvPr>
          <p:cNvSpPr>
            <a:spLocks noGrp="1" noChangeArrowheads="1"/>
          </p:cNvSpPr>
          <p:nvPr>
            <p:ph type="title"/>
          </p:nvPr>
        </p:nvSpPr>
        <p:spPr>
          <a:xfrm>
            <a:off x="685800" y="533400"/>
            <a:ext cx="7772400" cy="884238"/>
          </a:xfrm>
        </p:spPr>
        <p:txBody>
          <a:bodyPr wrap="square" anchor="ctr">
            <a:normAutofit/>
          </a:bodyPr>
          <a:lstStyle/>
          <a:p>
            <a:r>
              <a:rPr lang="en-US" altLang="en-US" b="1" dirty="0"/>
              <a:t>Disclaimer</a:t>
            </a:r>
          </a:p>
        </p:txBody>
      </p:sp>
      <p:sp>
        <p:nvSpPr>
          <p:cNvPr id="5123" name="Content Placeholder 2">
            <a:extLst>
              <a:ext uri="{FF2B5EF4-FFF2-40B4-BE49-F238E27FC236}">
                <a16:creationId xmlns:a16="http://schemas.microsoft.com/office/drawing/2014/main" id="{EEDF6450-7077-4484-A02B-A8E5B5315181}"/>
              </a:ext>
            </a:extLst>
          </p:cNvPr>
          <p:cNvSpPr>
            <a:spLocks noGrp="1" noChangeArrowheads="1"/>
          </p:cNvSpPr>
          <p:nvPr>
            <p:ph sz="quarter" idx="13"/>
          </p:nvPr>
        </p:nvSpPr>
        <p:spPr>
          <a:xfrm>
            <a:off x="685330" y="1752601"/>
            <a:ext cx="7925270" cy="2971800"/>
          </a:xfrm>
        </p:spPr>
        <p:txBody>
          <a:bodyPr wrap="square" anchor="t">
            <a:normAutofit/>
          </a:bodyPr>
          <a:lstStyle/>
          <a:p>
            <a:pPr marL="0" indent="0">
              <a:buFontTx/>
              <a:buNone/>
            </a:pPr>
            <a:endParaRPr lang="en-US" altLang="en-US" dirty="0"/>
          </a:p>
          <a:p>
            <a:pPr marL="0" indent="0">
              <a:buFontTx/>
              <a:buNone/>
            </a:pPr>
            <a:r>
              <a:rPr lang="en-US" altLang="en-US" dirty="0"/>
              <a:t>The information provided in this document is for informative purposes only and should not be used in place of legal advice. </a:t>
            </a:r>
          </a:p>
          <a:p>
            <a:pPr marL="0" indent="0">
              <a:buFontTx/>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7A7E-E03C-C4BA-A5D4-EA32139244A5}"/>
              </a:ext>
            </a:extLst>
          </p:cNvPr>
          <p:cNvSpPr>
            <a:spLocks noGrp="1"/>
          </p:cNvSpPr>
          <p:nvPr>
            <p:ph type="title"/>
          </p:nvPr>
        </p:nvSpPr>
        <p:spPr>
          <a:xfrm>
            <a:off x="685800" y="533400"/>
            <a:ext cx="7772400" cy="762000"/>
          </a:xfrm>
        </p:spPr>
        <p:txBody>
          <a:bodyPr/>
          <a:lstStyle/>
          <a:p>
            <a:r>
              <a:rPr lang="en-US" sz="4000" b="1" dirty="0">
                <a:solidFill>
                  <a:srgbClr val="8E0000"/>
                </a:solidFill>
              </a:rPr>
              <a:t>Continued…</a:t>
            </a:r>
          </a:p>
        </p:txBody>
      </p:sp>
      <p:sp>
        <p:nvSpPr>
          <p:cNvPr id="3" name="Content Placeholder 2">
            <a:extLst>
              <a:ext uri="{FF2B5EF4-FFF2-40B4-BE49-F238E27FC236}">
                <a16:creationId xmlns:a16="http://schemas.microsoft.com/office/drawing/2014/main" id="{71B2B3FE-9A50-42B7-3B21-478C8534CD18}"/>
              </a:ext>
            </a:extLst>
          </p:cNvPr>
          <p:cNvSpPr>
            <a:spLocks noGrp="1"/>
          </p:cNvSpPr>
          <p:nvPr>
            <p:ph idx="1"/>
          </p:nvPr>
        </p:nvSpPr>
        <p:spPr>
          <a:xfrm>
            <a:off x="609600" y="1600200"/>
            <a:ext cx="8153400" cy="4267200"/>
          </a:xfrm>
        </p:spPr>
        <p:txBody>
          <a:bodyPr/>
          <a:lstStyle/>
          <a:p>
            <a:pPr>
              <a:spcBef>
                <a:spcPts val="600"/>
              </a:spcBef>
            </a:pPr>
            <a:r>
              <a:rPr lang="en-US" dirty="0"/>
              <a:t>When you are called by the principal, Student A is in her office sobbing that she saw the photo on Student B’s phone during her homeroom class.  She doesn’t want her parents to know about the party or the drinking.</a:t>
            </a:r>
          </a:p>
          <a:p>
            <a:pPr>
              <a:spcBef>
                <a:spcPts val="600"/>
              </a:spcBef>
            </a:pPr>
            <a:r>
              <a:rPr lang="en-US" dirty="0"/>
              <a:t>What do you advise should be done?</a:t>
            </a:r>
          </a:p>
          <a:p>
            <a:pPr>
              <a:spcBef>
                <a:spcPts val="600"/>
              </a:spcBef>
            </a:pPr>
            <a:r>
              <a:rPr lang="en-US" dirty="0"/>
              <a:t>Is it Title IX?</a:t>
            </a:r>
          </a:p>
        </p:txBody>
      </p:sp>
    </p:spTree>
    <p:extLst>
      <p:ext uri="{BB962C8B-B14F-4D97-AF65-F5344CB8AC3E}">
        <p14:creationId xmlns:p14="http://schemas.microsoft.com/office/powerpoint/2010/main" val="47936453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7F48B6E-9726-C3DF-5BDB-889116A61DAB}"/>
              </a:ext>
            </a:extLst>
          </p:cNvPr>
          <p:cNvSpPr>
            <a:spLocks noGrp="1" noChangeArrowheads="1"/>
          </p:cNvSpPr>
          <p:nvPr>
            <p:ph type="title"/>
          </p:nvPr>
        </p:nvSpPr>
        <p:spPr/>
        <p:txBody>
          <a:bodyPr/>
          <a:lstStyle/>
          <a:p>
            <a:r>
              <a:rPr lang="en-US" altLang="en-US" sz="4000" b="1" dirty="0">
                <a:solidFill>
                  <a:srgbClr val="8E0000"/>
                </a:solidFill>
              </a:rPr>
              <a:t>Reminder: District Liability</a:t>
            </a:r>
            <a:br>
              <a:rPr lang="en-US" altLang="en-US" sz="4000" b="1" dirty="0">
                <a:solidFill>
                  <a:srgbClr val="8E0000"/>
                </a:solidFill>
              </a:rPr>
            </a:br>
            <a:r>
              <a:rPr lang="en-US" altLang="en-US" sz="3600" b="1" dirty="0">
                <a:solidFill>
                  <a:srgbClr val="8E0000"/>
                </a:solidFill>
              </a:rPr>
              <a:t>(2024 regs)</a:t>
            </a:r>
          </a:p>
        </p:txBody>
      </p:sp>
      <p:sp>
        <p:nvSpPr>
          <p:cNvPr id="8195" name="Content Placeholder 2">
            <a:extLst>
              <a:ext uri="{FF2B5EF4-FFF2-40B4-BE49-F238E27FC236}">
                <a16:creationId xmlns:a16="http://schemas.microsoft.com/office/drawing/2014/main" id="{016BFDE7-3292-E25A-5421-19C00DB35C40}"/>
              </a:ext>
            </a:extLst>
          </p:cNvPr>
          <p:cNvSpPr>
            <a:spLocks noGrp="1" noChangeArrowheads="1"/>
          </p:cNvSpPr>
          <p:nvPr>
            <p:ph idx="1"/>
          </p:nvPr>
        </p:nvSpPr>
        <p:spPr>
          <a:xfrm>
            <a:off x="685800" y="2057400"/>
            <a:ext cx="7924800" cy="3962400"/>
          </a:xfrm>
        </p:spPr>
        <p:txBody>
          <a:bodyPr/>
          <a:lstStyle/>
          <a:p>
            <a:pPr marL="0" indent="0">
              <a:buFontTx/>
              <a:buNone/>
            </a:pPr>
            <a:r>
              <a:rPr lang="en-US" altLang="en-US" dirty="0"/>
              <a:t>A recipient of federal funds violates Title IX where it has </a:t>
            </a:r>
            <a:r>
              <a:rPr lang="en-US" altLang="en-US" u="sng" dirty="0"/>
              <a:t>notice</a:t>
            </a:r>
            <a:r>
              <a:rPr lang="en-US" altLang="en-US" i="1" dirty="0"/>
              <a:t> </a:t>
            </a:r>
            <a:r>
              <a:rPr lang="en-US" altLang="en-US" dirty="0"/>
              <a:t>of an allegation of sex discrimination experienced by an individual in the educational program and the school </a:t>
            </a:r>
            <a:r>
              <a:rPr lang="en-US" altLang="en-US" u="sng" dirty="0"/>
              <a:t>fails to respond promptly and effectively</a:t>
            </a:r>
            <a:r>
              <a:rPr lang="en-US" altLang="en-US" dirty="0"/>
              <a:t>.</a:t>
            </a:r>
          </a:p>
          <a:p>
            <a:pPr marL="0" indent="0">
              <a:buFontTx/>
              <a:buNone/>
            </a:pPr>
            <a:endParaRPr lang="en-US" alt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329DD79-040A-B5AD-5014-2E481B6FB2AB}"/>
              </a:ext>
            </a:extLst>
          </p:cNvPr>
          <p:cNvSpPr>
            <a:spLocks noGrp="1" noChangeArrowheads="1"/>
          </p:cNvSpPr>
          <p:nvPr>
            <p:ph type="title"/>
          </p:nvPr>
        </p:nvSpPr>
        <p:spPr>
          <a:xfrm>
            <a:off x="304800" y="533400"/>
            <a:ext cx="8839200" cy="884238"/>
          </a:xfrm>
        </p:spPr>
        <p:txBody>
          <a:bodyPr/>
          <a:lstStyle/>
          <a:p>
            <a:r>
              <a:rPr lang="en-US" altLang="en-US" sz="4000" b="1" dirty="0">
                <a:solidFill>
                  <a:srgbClr val="8E0000"/>
                </a:solidFill>
              </a:rPr>
              <a:t>Prompt and effective response?</a:t>
            </a:r>
          </a:p>
        </p:txBody>
      </p:sp>
      <p:sp>
        <p:nvSpPr>
          <p:cNvPr id="3" name="Content Placeholder 2">
            <a:extLst>
              <a:ext uri="{FF2B5EF4-FFF2-40B4-BE49-F238E27FC236}">
                <a16:creationId xmlns:a16="http://schemas.microsoft.com/office/drawing/2014/main" id="{2E0F33AA-7E37-AB72-FA68-2F18D40F83D0}"/>
              </a:ext>
            </a:extLst>
          </p:cNvPr>
          <p:cNvSpPr>
            <a:spLocks noGrp="1" noChangeArrowheads="1"/>
          </p:cNvSpPr>
          <p:nvPr>
            <p:ph idx="1"/>
          </p:nvPr>
        </p:nvSpPr>
        <p:spPr>
          <a:xfrm>
            <a:off x="533400" y="1676400"/>
            <a:ext cx="8305800" cy="4114800"/>
          </a:xfrm>
        </p:spPr>
        <p:txBody>
          <a:bodyPr/>
          <a:lstStyle/>
          <a:p>
            <a:pPr marL="0" indent="0">
              <a:spcBef>
                <a:spcPts val="0"/>
              </a:spcBef>
              <a:buFontTx/>
              <a:buNone/>
            </a:pPr>
            <a:r>
              <a:rPr lang="en-US" altLang="en-US" sz="2800" dirty="0"/>
              <a:t>A high school student reports to his teacher and principal that he has been harassed by a classmate on multiple occasions, providing specific details of the incidents which include derisive comments about his sexual orientation. The school administration chooses not to investigate the matter, dismisses it as mere teasing, and does nothing to address the reported harassment. The administrators do not report the matter to the Title IX Coordinator.</a:t>
            </a:r>
          </a:p>
          <a:p>
            <a:pPr marL="0" indent="0">
              <a:buFontTx/>
              <a:buNone/>
            </a:pPr>
            <a:endParaRPr lang="en-US" altLang="en-US" sz="2400" dirty="0"/>
          </a:p>
          <a:p>
            <a:pPr marL="0" indent="0">
              <a:buFontTx/>
              <a:buNone/>
            </a:pPr>
            <a:endParaRPr lang="en-US" altLang="en-US" sz="2400"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9C34130-C8A8-AF98-DF57-00827D9E4A3A}"/>
              </a:ext>
            </a:extLst>
          </p:cNvPr>
          <p:cNvSpPr>
            <a:spLocks noGrp="1" noChangeArrowheads="1"/>
          </p:cNvSpPr>
          <p:nvPr>
            <p:ph type="title"/>
          </p:nvPr>
        </p:nvSpPr>
        <p:spPr>
          <a:xfrm>
            <a:off x="228600" y="533400"/>
            <a:ext cx="8915400" cy="884238"/>
          </a:xfrm>
        </p:spPr>
        <p:txBody>
          <a:bodyPr/>
          <a:lstStyle/>
          <a:p>
            <a:r>
              <a:rPr lang="en-US" altLang="en-US" sz="4000" b="1" dirty="0">
                <a:solidFill>
                  <a:srgbClr val="8E0000"/>
                </a:solidFill>
              </a:rPr>
              <a:t>Prompt and effective response?</a:t>
            </a:r>
          </a:p>
        </p:txBody>
      </p:sp>
      <p:sp>
        <p:nvSpPr>
          <p:cNvPr id="3" name="Content Placeholder 2">
            <a:extLst>
              <a:ext uri="{FF2B5EF4-FFF2-40B4-BE49-F238E27FC236}">
                <a16:creationId xmlns:a16="http://schemas.microsoft.com/office/drawing/2014/main" id="{CE274792-C9EE-EB93-2230-041A5D2D078C}"/>
              </a:ext>
            </a:extLst>
          </p:cNvPr>
          <p:cNvSpPr>
            <a:spLocks noGrp="1" noChangeArrowheads="1"/>
          </p:cNvSpPr>
          <p:nvPr>
            <p:ph idx="1"/>
          </p:nvPr>
        </p:nvSpPr>
        <p:spPr>
          <a:xfrm>
            <a:off x="685800" y="1752600"/>
            <a:ext cx="8001000" cy="3962400"/>
          </a:xfrm>
        </p:spPr>
        <p:txBody>
          <a:bodyPr/>
          <a:lstStyle/>
          <a:p>
            <a:pPr marL="0" indent="0">
              <a:buFontTx/>
              <a:buNone/>
            </a:pPr>
            <a:r>
              <a:rPr lang="en-US" altLang="en-US" sz="2800" dirty="0"/>
              <a:t>Parents report to the school principal that their daughter has been subject to persistent gender-based cyberbullying by a male student via social media. The principal acknowledges the report but fails to take any substantial action to address the issue, such as involving law enforcement, implementing a plan to protect the targeted student, or consulting with the Title IX Coordinator. </a:t>
            </a:r>
          </a:p>
          <a:p>
            <a:pPr marL="0" indent="0">
              <a:buFontTx/>
              <a:buNone/>
            </a:pPr>
            <a:endParaRPr lang="en-US" altLang="en-US" sz="2400" dirty="0"/>
          </a:p>
          <a:p>
            <a:pPr marL="0" indent="0">
              <a:buFontTx/>
              <a:buNone/>
            </a:pPr>
            <a:endParaRPr lang="en-US" altLang="en-US" sz="24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B65C083-8284-4496-DFD8-2A1F54606BC6}"/>
              </a:ext>
            </a:extLst>
          </p:cNvPr>
          <p:cNvSpPr>
            <a:spLocks noGrp="1" noChangeArrowheads="1"/>
          </p:cNvSpPr>
          <p:nvPr>
            <p:ph type="title"/>
          </p:nvPr>
        </p:nvSpPr>
        <p:spPr>
          <a:xfrm>
            <a:off x="304800" y="533400"/>
            <a:ext cx="8763000" cy="884238"/>
          </a:xfrm>
        </p:spPr>
        <p:txBody>
          <a:bodyPr/>
          <a:lstStyle/>
          <a:p>
            <a:r>
              <a:rPr lang="en-US" altLang="en-US" sz="4000" b="1" dirty="0">
                <a:solidFill>
                  <a:srgbClr val="8E0000"/>
                </a:solidFill>
              </a:rPr>
              <a:t>Prompt and effective response?</a:t>
            </a:r>
          </a:p>
        </p:txBody>
      </p:sp>
      <p:sp>
        <p:nvSpPr>
          <p:cNvPr id="3" name="Content Placeholder 2">
            <a:extLst>
              <a:ext uri="{FF2B5EF4-FFF2-40B4-BE49-F238E27FC236}">
                <a16:creationId xmlns:a16="http://schemas.microsoft.com/office/drawing/2014/main" id="{AD4035C6-6746-49D8-9332-A8AC50EECB26}"/>
              </a:ext>
            </a:extLst>
          </p:cNvPr>
          <p:cNvSpPr>
            <a:spLocks noGrp="1" noChangeArrowheads="1"/>
          </p:cNvSpPr>
          <p:nvPr>
            <p:ph idx="1"/>
          </p:nvPr>
        </p:nvSpPr>
        <p:spPr>
          <a:xfrm>
            <a:off x="609600" y="1828800"/>
            <a:ext cx="8305800" cy="3962400"/>
          </a:xfrm>
        </p:spPr>
        <p:txBody>
          <a:bodyPr/>
          <a:lstStyle/>
          <a:p>
            <a:pPr marL="0" indent="0">
              <a:buFontTx/>
              <a:buNone/>
            </a:pPr>
            <a:r>
              <a:rPr lang="en-US" altLang="en-US" sz="2800" dirty="0"/>
              <a:t>A male high school student reports an incident of sexual harassment by a male teacher to the school administration. Instead of conducting a thorough investigation, the school retaliates against the student by transferring the student to a different class, effectively punishing him for speaking out against the harassment. The administrators do not call the Title IX.</a:t>
            </a:r>
          </a:p>
          <a:p>
            <a:pPr marL="0" indent="0">
              <a:buFontTx/>
              <a:buNone/>
            </a:pPr>
            <a:endParaRPr lang="en-US" altLang="en-US" sz="25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0FCD8B-6F5A-1D8D-BE4A-6764A47CA971}"/>
              </a:ext>
            </a:extLst>
          </p:cNvPr>
          <p:cNvSpPr>
            <a:spLocks noGrp="1" noChangeArrowheads="1"/>
          </p:cNvSpPr>
          <p:nvPr>
            <p:ph type="title"/>
          </p:nvPr>
        </p:nvSpPr>
        <p:spPr>
          <a:xfrm>
            <a:off x="304800" y="533400"/>
            <a:ext cx="8839200" cy="884238"/>
          </a:xfrm>
        </p:spPr>
        <p:txBody>
          <a:bodyPr/>
          <a:lstStyle/>
          <a:p>
            <a:r>
              <a:rPr lang="en-US" altLang="en-US" sz="4000" b="1" dirty="0">
                <a:solidFill>
                  <a:srgbClr val="8E0000"/>
                </a:solidFill>
              </a:rPr>
              <a:t>Prompt and effective response?</a:t>
            </a:r>
          </a:p>
        </p:txBody>
      </p:sp>
      <p:sp>
        <p:nvSpPr>
          <p:cNvPr id="3" name="Content Placeholder 2">
            <a:extLst>
              <a:ext uri="{FF2B5EF4-FFF2-40B4-BE49-F238E27FC236}">
                <a16:creationId xmlns:a16="http://schemas.microsoft.com/office/drawing/2014/main" id="{F6C52AC9-C6ED-2746-147D-78271202703B}"/>
              </a:ext>
            </a:extLst>
          </p:cNvPr>
          <p:cNvSpPr>
            <a:spLocks noGrp="1" noChangeArrowheads="1"/>
          </p:cNvSpPr>
          <p:nvPr>
            <p:ph idx="1"/>
          </p:nvPr>
        </p:nvSpPr>
        <p:spPr>
          <a:xfrm>
            <a:off x="685800" y="1752600"/>
            <a:ext cx="8077200" cy="4572000"/>
          </a:xfrm>
        </p:spPr>
        <p:txBody>
          <a:bodyPr/>
          <a:lstStyle/>
          <a:p>
            <a:pPr marL="0" indent="0">
              <a:buFontTx/>
              <a:buNone/>
            </a:pPr>
            <a:r>
              <a:rPr lang="en-US" altLang="en-US" sz="2800" dirty="0"/>
              <a:t>Several students complain to the school administration about a hostile environment in the gym locker room, where sexually explicit graffiti and derogatory comments are consistently written on the walls. The school administrators fail to take steps to prevent these incidents from recurring, such as increased supervision or security measures. The administrators also do not contact the Title IX Coordinator.</a:t>
            </a:r>
          </a:p>
          <a:p>
            <a:pPr marL="0" indent="0">
              <a:buFontTx/>
              <a:buNone/>
            </a:pPr>
            <a:endParaRPr lang="en-US" altLang="en-US" sz="2500"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21621FE-70FD-828A-5A0A-08FB1EB53EA3}"/>
              </a:ext>
            </a:extLst>
          </p:cNvPr>
          <p:cNvSpPr>
            <a:spLocks noGrp="1" noChangeArrowheads="1"/>
          </p:cNvSpPr>
          <p:nvPr>
            <p:ph type="title"/>
          </p:nvPr>
        </p:nvSpPr>
        <p:spPr>
          <a:xfrm>
            <a:off x="304800" y="533400"/>
            <a:ext cx="8839200" cy="884238"/>
          </a:xfrm>
        </p:spPr>
        <p:txBody>
          <a:bodyPr/>
          <a:lstStyle/>
          <a:p>
            <a:r>
              <a:rPr lang="en-US" altLang="en-US" sz="4000" b="1" dirty="0">
                <a:solidFill>
                  <a:srgbClr val="8E0000"/>
                </a:solidFill>
              </a:rPr>
              <a:t>Prompt and effective response?</a:t>
            </a:r>
          </a:p>
        </p:txBody>
      </p:sp>
      <p:sp>
        <p:nvSpPr>
          <p:cNvPr id="3" name="Content Placeholder 2">
            <a:extLst>
              <a:ext uri="{FF2B5EF4-FFF2-40B4-BE49-F238E27FC236}">
                <a16:creationId xmlns:a16="http://schemas.microsoft.com/office/drawing/2014/main" id="{10751D0E-12D5-1676-7A4C-7B680891FC0F}"/>
              </a:ext>
            </a:extLst>
          </p:cNvPr>
          <p:cNvSpPr>
            <a:spLocks noGrp="1" noChangeArrowheads="1"/>
          </p:cNvSpPr>
          <p:nvPr>
            <p:ph idx="1"/>
          </p:nvPr>
        </p:nvSpPr>
        <p:spPr>
          <a:xfrm>
            <a:off x="685800" y="1752600"/>
            <a:ext cx="8077200" cy="4114800"/>
          </a:xfrm>
        </p:spPr>
        <p:txBody>
          <a:bodyPr/>
          <a:lstStyle/>
          <a:p>
            <a:pPr marL="0" indent="0">
              <a:buFontTx/>
              <a:buNone/>
            </a:pPr>
            <a:r>
              <a:rPr lang="en-US" altLang="en-US" sz="2800" dirty="0"/>
              <a:t>A transgender student reports frequent verbal and physical harassment by classmates who mock the student’s gender identity. Despite repeated complaints and evidence of the harassment, the school does not intervene to address the behavior or create a safe and inclusive environment for the student.</a:t>
            </a:r>
          </a:p>
          <a:p>
            <a:pPr marL="0" indent="0">
              <a:buFontTx/>
              <a:buNone/>
            </a:pPr>
            <a:endParaRPr lang="en-US" altLang="en-US" sz="25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EC23683-F866-45B1-A4F3-62D56FF6090A}"/>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Title IX Coordinator</a:t>
            </a:r>
          </a:p>
        </p:txBody>
      </p:sp>
      <p:sp>
        <p:nvSpPr>
          <p:cNvPr id="17411" name="Content Placeholder 2">
            <a:extLst>
              <a:ext uri="{FF2B5EF4-FFF2-40B4-BE49-F238E27FC236}">
                <a16:creationId xmlns:a16="http://schemas.microsoft.com/office/drawing/2014/main" id="{F5FF213D-BBD3-41DA-1207-5563DD5425AE}"/>
              </a:ext>
            </a:extLst>
          </p:cNvPr>
          <p:cNvSpPr>
            <a:spLocks noGrp="1" noChangeArrowheads="1"/>
          </p:cNvSpPr>
          <p:nvPr>
            <p:ph idx="1"/>
          </p:nvPr>
        </p:nvSpPr>
        <p:spPr>
          <a:xfrm>
            <a:off x="533400" y="1600200"/>
            <a:ext cx="8229600" cy="4038600"/>
          </a:xfrm>
        </p:spPr>
        <p:txBody>
          <a:bodyPr/>
          <a:lstStyle/>
          <a:p>
            <a:pPr>
              <a:spcBef>
                <a:spcPts val="600"/>
              </a:spcBef>
            </a:pPr>
            <a:r>
              <a:rPr lang="en-US" altLang="en-US" dirty="0"/>
              <a:t>Must have the actual title and be authorized to initiate the grievance procedure against a respondent</a:t>
            </a:r>
          </a:p>
          <a:p>
            <a:pPr>
              <a:spcBef>
                <a:spcPts val="600"/>
              </a:spcBef>
            </a:pPr>
            <a:r>
              <a:rPr lang="en-US" altLang="en-US" dirty="0"/>
              <a:t>Must have authority to provide supportive measures that will restore or preserve “equal access”</a:t>
            </a:r>
          </a:p>
          <a:p>
            <a:pPr>
              <a:spcBef>
                <a:spcPts val="600"/>
              </a:spcBef>
            </a:pPr>
            <a:r>
              <a:rPr lang="en-US" altLang="en-US" dirty="0"/>
              <a:t>Must be trained and is responsible for ensuring that other relevant individuals are trained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0FDF9C4-074C-8E07-D757-8264637B99C8}"/>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Title IX Coordinator</a:t>
            </a:r>
          </a:p>
        </p:txBody>
      </p:sp>
      <p:sp>
        <p:nvSpPr>
          <p:cNvPr id="18435" name="Content Placeholder 2">
            <a:extLst>
              <a:ext uri="{FF2B5EF4-FFF2-40B4-BE49-F238E27FC236}">
                <a16:creationId xmlns:a16="http://schemas.microsoft.com/office/drawing/2014/main" id="{696BAC87-0D77-F580-8781-77EA2457F6C5}"/>
              </a:ext>
            </a:extLst>
          </p:cNvPr>
          <p:cNvSpPr>
            <a:spLocks noGrp="1" noChangeArrowheads="1"/>
          </p:cNvSpPr>
          <p:nvPr>
            <p:ph idx="1"/>
          </p:nvPr>
        </p:nvSpPr>
        <p:spPr>
          <a:xfrm>
            <a:off x="685800" y="1524000"/>
            <a:ext cx="7924800" cy="4953000"/>
          </a:xfrm>
        </p:spPr>
        <p:txBody>
          <a:bodyPr/>
          <a:lstStyle/>
          <a:p>
            <a:r>
              <a:rPr lang="en-US" altLang="en-US" sz="3000" dirty="0"/>
              <a:t>Cannot have a conflict of interest</a:t>
            </a:r>
          </a:p>
          <a:p>
            <a:pPr lvl="1"/>
            <a:r>
              <a:rPr lang="en-US" altLang="en-US" sz="3000" dirty="0"/>
              <a:t>Must ensure others involved in grievance process do not have a conflict of interest</a:t>
            </a:r>
          </a:p>
          <a:p>
            <a:r>
              <a:rPr lang="en-US" altLang="en-US" sz="3000" dirty="0"/>
              <a:t>Trained to act impartially throughout the process</a:t>
            </a:r>
          </a:p>
          <a:p>
            <a:r>
              <a:rPr lang="en-US" altLang="en-US" sz="3000" dirty="0"/>
              <a:t>Does not prejudge the alleged facts</a:t>
            </a:r>
          </a:p>
          <a:p>
            <a:r>
              <a:rPr lang="en-US" altLang="en-US" sz="3000" dirty="0"/>
              <a:t>Thoroughly understands the definition of sex discrimination and sexual harassment under Title IX</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7A049B4-322C-DD3A-5D98-CB230113BE84}"/>
              </a:ext>
            </a:extLst>
          </p:cNvPr>
          <p:cNvSpPr>
            <a:spLocks noGrp="1" noChangeArrowheads="1"/>
          </p:cNvSpPr>
          <p:nvPr>
            <p:ph type="title"/>
          </p:nvPr>
        </p:nvSpPr>
        <p:spPr/>
        <p:txBody>
          <a:bodyPr/>
          <a:lstStyle/>
          <a:p>
            <a:r>
              <a:rPr lang="en-US" altLang="en-US" sz="4000" b="1" dirty="0">
                <a:solidFill>
                  <a:srgbClr val="8E0000"/>
                </a:solidFill>
              </a:rPr>
              <a:t>Title IX Coordinator</a:t>
            </a:r>
          </a:p>
        </p:txBody>
      </p:sp>
      <p:sp>
        <p:nvSpPr>
          <p:cNvPr id="19459" name="Content Placeholder 2">
            <a:extLst>
              <a:ext uri="{FF2B5EF4-FFF2-40B4-BE49-F238E27FC236}">
                <a16:creationId xmlns:a16="http://schemas.microsoft.com/office/drawing/2014/main" id="{A028D342-83B6-2019-A725-12292CDCFA96}"/>
              </a:ext>
            </a:extLst>
          </p:cNvPr>
          <p:cNvSpPr>
            <a:spLocks noGrp="1" noChangeArrowheads="1"/>
          </p:cNvSpPr>
          <p:nvPr>
            <p:ph idx="1"/>
          </p:nvPr>
        </p:nvSpPr>
        <p:spPr>
          <a:xfrm>
            <a:off x="685800" y="1676400"/>
            <a:ext cx="8077200" cy="4114800"/>
          </a:xfrm>
        </p:spPr>
        <p:txBody>
          <a:bodyPr/>
          <a:lstStyle/>
          <a:p>
            <a:r>
              <a:rPr lang="en-US" altLang="en-US" dirty="0"/>
              <a:t>Receives notice of allegations of sexual harassment</a:t>
            </a:r>
          </a:p>
          <a:p>
            <a:r>
              <a:rPr lang="en-US" altLang="en-US" dirty="0"/>
              <a:t>Fulfills duties related to “notice” obligations of new regulations</a:t>
            </a:r>
          </a:p>
          <a:p>
            <a:r>
              <a:rPr lang="en-US" altLang="en-US" dirty="0"/>
              <a:t>Coordinates implementation of supportive measures</a:t>
            </a:r>
          </a:p>
          <a:p>
            <a:r>
              <a:rPr lang="en-US" altLang="en-US" dirty="0"/>
              <a:t>Helps draft and accepts Complaints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33A1-D04F-90B2-1E6C-2A35D8A5088B}"/>
              </a:ext>
            </a:extLst>
          </p:cNvPr>
          <p:cNvSpPr>
            <a:spLocks noGrp="1"/>
          </p:cNvSpPr>
          <p:nvPr>
            <p:ph type="title"/>
          </p:nvPr>
        </p:nvSpPr>
        <p:spPr/>
        <p:txBody>
          <a:bodyPr/>
          <a:lstStyle/>
          <a:p>
            <a:r>
              <a:rPr lang="en-US" sz="4000" b="1" dirty="0">
                <a:solidFill>
                  <a:srgbClr val="8E0000"/>
                </a:solidFill>
              </a:rPr>
              <a:t>Introductions</a:t>
            </a:r>
          </a:p>
        </p:txBody>
      </p:sp>
      <p:sp>
        <p:nvSpPr>
          <p:cNvPr id="3" name="Content Placeholder 2">
            <a:extLst>
              <a:ext uri="{FF2B5EF4-FFF2-40B4-BE49-F238E27FC236}">
                <a16:creationId xmlns:a16="http://schemas.microsoft.com/office/drawing/2014/main" id="{1DB42584-4B01-6428-7F15-9F5F5E98FE7D}"/>
              </a:ext>
            </a:extLst>
          </p:cNvPr>
          <p:cNvSpPr>
            <a:spLocks noGrp="1"/>
          </p:cNvSpPr>
          <p:nvPr>
            <p:ph idx="1"/>
          </p:nvPr>
        </p:nvSpPr>
        <p:spPr>
          <a:xfrm>
            <a:off x="699052" y="1905000"/>
            <a:ext cx="7772400" cy="3962400"/>
          </a:xfrm>
        </p:spPr>
        <p:txBody>
          <a:bodyPr/>
          <a:lstStyle/>
          <a:p>
            <a:r>
              <a:rPr lang="en-US" dirty="0"/>
              <a:t>Meet your table mates.</a:t>
            </a:r>
          </a:p>
          <a:p>
            <a:r>
              <a:rPr lang="en-US" dirty="0"/>
              <a:t>We encourage questions!</a:t>
            </a:r>
          </a:p>
        </p:txBody>
      </p:sp>
    </p:spTree>
    <p:extLst>
      <p:ext uri="{BB962C8B-B14F-4D97-AF65-F5344CB8AC3E}">
        <p14:creationId xmlns:p14="http://schemas.microsoft.com/office/powerpoint/2010/main" val="408236366"/>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1428B87-75A9-5A9C-A88D-8257B93C2FBE}"/>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Title IX Coordinator</a:t>
            </a:r>
          </a:p>
        </p:txBody>
      </p:sp>
      <p:sp>
        <p:nvSpPr>
          <p:cNvPr id="20483" name="Content Placeholder 2">
            <a:extLst>
              <a:ext uri="{FF2B5EF4-FFF2-40B4-BE49-F238E27FC236}">
                <a16:creationId xmlns:a16="http://schemas.microsoft.com/office/drawing/2014/main" id="{68B150BF-A251-0928-AB11-99A36BDD7340}"/>
              </a:ext>
            </a:extLst>
          </p:cNvPr>
          <p:cNvSpPr>
            <a:spLocks noGrp="1" noChangeArrowheads="1"/>
          </p:cNvSpPr>
          <p:nvPr>
            <p:ph idx="1"/>
          </p:nvPr>
        </p:nvSpPr>
        <p:spPr>
          <a:xfrm>
            <a:off x="685800" y="1524000"/>
            <a:ext cx="8001000" cy="4800600"/>
          </a:xfrm>
        </p:spPr>
        <p:txBody>
          <a:bodyPr/>
          <a:lstStyle/>
          <a:p>
            <a:pPr>
              <a:spcBef>
                <a:spcPts val="0"/>
              </a:spcBef>
            </a:pPr>
            <a:r>
              <a:rPr lang="en-US" altLang="en-US" dirty="0"/>
              <a:t>Decides whether to sign Complaint if a victim refuses</a:t>
            </a:r>
          </a:p>
          <a:p>
            <a:pPr>
              <a:spcBef>
                <a:spcPts val="0"/>
              </a:spcBef>
            </a:pPr>
            <a:r>
              <a:rPr lang="en-US" altLang="en-US" dirty="0"/>
              <a:t>Issues written notice when there is a Complaint</a:t>
            </a:r>
          </a:p>
          <a:p>
            <a:pPr>
              <a:spcBef>
                <a:spcPts val="0"/>
              </a:spcBef>
            </a:pPr>
            <a:r>
              <a:rPr lang="en-US" altLang="en-US" dirty="0"/>
              <a:t>Determines whether Complaint must be dismissed or, if dismissal is permitted, whether to dismiss it</a:t>
            </a:r>
          </a:p>
          <a:p>
            <a:pPr>
              <a:spcBef>
                <a:spcPts val="0"/>
              </a:spcBef>
            </a:pPr>
            <a:r>
              <a:rPr lang="en-US" altLang="en-US" dirty="0"/>
              <a:t>Offers informal resolution where appropriate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CF556F8-D402-8FD3-044A-AC5B2C70269F}"/>
              </a:ext>
            </a:extLst>
          </p:cNvPr>
          <p:cNvSpPr>
            <a:spLocks noGrp="1" noChangeArrowheads="1"/>
          </p:cNvSpPr>
          <p:nvPr>
            <p:ph type="title"/>
          </p:nvPr>
        </p:nvSpPr>
        <p:spPr/>
        <p:txBody>
          <a:bodyPr/>
          <a:lstStyle/>
          <a:p>
            <a:r>
              <a:rPr lang="en-US" altLang="en-US" sz="4000" b="1" dirty="0">
                <a:solidFill>
                  <a:srgbClr val="8E0000"/>
                </a:solidFill>
              </a:rPr>
              <a:t>Title IX Coordinator</a:t>
            </a:r>
          </a:p>
        </p:txBody>
      </p:sp>
      <p:sp>
        <p:nvSpPr>
          <p:cNvPr id="21507" name="Content Placeholder 2">
            <a:extLst>
              <a:ext uri="{FF2B5EF4-FFF2-40B4-BE49-F238E27FC236}">
                <a16:creationId xmlns:a16="http://schemas.microsoft.com/office/drawing/2014/main" id="{1FA34718-6B13-91A1-D414-BB24E9A3EBFF}"/>
              </a:ext>
            </a:extLst>
          </p:cNvPr>
          <p:cNvSpPr>
            <a:spLocks noGrp="1" noChangeArrowheads="1"/>
          </p:cNvSpPr>
          <p:nvPr>
            <p:ph idx="1"/>
          </p:nvPr>
        </p:nvSpPr>
        <p:spPr>
          <a:xfrm>
            <a:off x="685800" y="1752600"/>
            <a:ext cx="7772400" cy="4267200"/>
          </a:xfrm>
        </p:spPr>
        <p:txBody>
          <a:bodyPr/>
          <a:lstStyle/>
          <a:p>
            <a:r>
              <a:rPr lang="en-US" altLang="en-US" dirty="0"/>
              <a:t>May conduct the investigation</a:t>
            </a:r>
          </a:p>
          <a:p>
            <a:r>
              <a:rPr lang="en-US" altLang="en-US" dirty="0"/>
              <a:t>Monitors the implementation of the grievance procedure (tracks deadlines, maintains records, etc.)</a:t>
            </a:r>
          </a:p>
          <a:p>
            <a:r>
              <a:rPr lang="en-US" altLang="en-US" dirty="0"/>
              <a:t>Effectively implements remedies where there has been a determination of responsibility</a:t>
            </a:r>
          </a:p>
          <a:p>
            <a:endParaRPr lang="en-US" altLang="en-US" dirty="0"/>
          </a:p>
          <a:p>
            <a:endParaRPr lang="en-US" altLang="en-US"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3" y="3962400"/>
            <a:ext cx="7772400" cy="1514475"/>
          </a:xfrm>
        </p:spPr>
        <p:txBody>
          <a:bodyPr/>
          <a:lstStyle/>
          <a:p>
            <a:pPr>
              <a:defRPr/>
            </a:pPr>
            <a:r>
              <a:rPr lang="en-US" dirty="0"/>
              <a:t>Avoiding bias and prejudgment</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286001"/>
            <a:ext cx="7772400" cy="1600199"/>
          </a:xfrm>
        </p:spPr>
        <p:txBody>
          <a:bodyPr/>
          <a:lstStyle/>
          <a:p>
            <a:r>
              <a:rPr lang="en-US" altLang="en-US" sz="3200" dirty="0"/>
              <a:t>Impartiality is Required by Regulations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128AD48-26F2-F8F6-D70B-85FF4B51302B}"/>
              </a:ext>
            </a:extLst>
          </p:cNvPr>
          <p:cNvSpPr>
            <a:spLocks noGrp="1" noChangeArrowheads="1"/>
          </p:cNvSpPr>
          <p:nvPr>
            <p:ph type="title"/>
          </p:nvPr>
        </p:nvSpPr>
        <p:spPr/>
        <p:txBody>
          <a:bodyPr/>
          <a:lstStyle/>
          <a:p>
            <a:r>
              <a:rPr lang="en-US" altLang="en-US" sz="4000" b="1" dirty="0">
                <a:solidFill>
                  <a:srgbClr val="8E0000"/>
                </a:solidFill>
              </a:rPr>
              <a:t>Avoiding Bias is Critical to Implementing Regulations</a:t>
            </a:r>
          </a:p>
        </p:txBody>
      </p:sp>
      <p:sp>
        <p:nvSpPr>
          <p:cNvPr id="23555" name="Content Placeholder 2">
            <a:extLst>
              <a:ext uri="{FF2B5EF4-FFF2-40B4-BE49-F238E27FC236}">
                <a16:creationId xmlns:a16="http://schemas.microsoft.com/office/drawing/2014/main" id="{E3B5AC61-41FC-6010-526E-C4DFCC8F14B4}"/>
              </a:ext>
            </a:extLst>
          </p:cNvPr>
          <p:cNvSpPr>
            <a:spLocks noGrp="1" noChangeArrowheads="1"/>
          </p:cNvSpPr>
          <p:nvPr>
            <p:ph idx="1"/>
          </p:nvPr>
        </p:nvSpPr>
        <p:spPr>
          <a:xfrm>
            <a:off x="685800" y="1981200"/>
            <a:ext cx="8077200" cy="4343400"/>
          </a:xfrm>
        </p:spPr>
        <p:txBody>
          <a:bodyPr/>
          <a:lstStyle/>
          <a:p>
            <a:r>
              <a:rPr lang="en-US" altLang="en-US" dirty="0"/>
              <a:t>Following grievance procedures that meet requirements of the regulations is important step to showing non-bias</a:t>
            </a:r>
          </a:p>
          <a:p>
            <a:r>
              <a:rPr lang="en-US" altLang="en-US" dirty="0"/>
              <a:t>Recognize and acknowledge allegations of sexual harassment no matter who the alleged victim is</a:t>
            </a:r>
          </a:p>
          <a:p>
            <a:pPr lvl="1"/>
            <a:r>
              <a:rPr lang="en-US" altLang="en-US" dirty="0"/>
              <a:t>Do not adopt stereotypes about who may or not be subjected to sexual harassment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8CC3D48-9DDC-371D-27A7-63E3F686288C}"/>
              </a:ext>
            </a:extLst>
          </p:cNvPr>
          <p:cNvSpPr>
            <a:spLocks noGrp="1" noChangeArrowheads="1"/>
          </p:cNvSpPr>
          <p:nvPr>
            <p:ph type="title"/>
          </p:nvPr>
        </p:nvSpPr>
        <p:spPr/>
        <p:txBody>
          <a:bodyPr/>
          <a:lstStyle/>
          <a:p>
            <a:r>
              <a:rPr lang="en-US" altLang="en-US" sz="4000" b="1" dirty="0">
                <a:solidFill>
                  <a:srgbClr val="8E0000"/>
                </a:solidFill>
              </a:rPr>
              <a:t>Avoiding Bias is Critical to Implementing Regulations</a:t>
            </a:r>
          </a:p>
        </p:txBody>
      </p:sp>
      <p:sp>
        <p:nvSpPr>
          <p:cNvPr id="24579" name="Content Placeholder 2">
            <a:extLst>
              <a:ext uri="{FF2B5EF4-FFF2-40B4-BE49-F238E27FC236}">
                <a16:creationId xmlns:a16="http://schemas.microsoft.com/office/drawing/2014/main" id="{49D55E30-239A-518A-802D-49A6CC6505FD}"/>
              </a:ext>
            </a:extLst>
          </p:cNvPr>
          <p:cNvSpPr>
            <a:spLocks noGrp="1" noChangeArrowheads="1"/>
          </p:cNvSpPr>
          <p:nvPr>
            <p:ph idx="1"/>
          </p:nvPr>
        </p:nvSpPr>
        <p:spPr>
          <a:xfrm>
            <a:off x="685800" y="2057400"/>
            <a:ext cx="7924800" cy="4114800"/>
          </a:xfrm>
        </p:spPr>
        <p:txBody>
          <a:bodyPr/>
          <a:lstStyle/>
          <a:p>
            <a:pPr>
              <a:spcBef>
                <a:spcPts val="0"/>
              </a:spcBef>
            </a:pPr>
            <a:r>
              <a:rPr lang="en-US" altLang="en-US" dirty="0"/>
              <a:t>Recognize that no one is free of implicit bias</a:t>
            </a:r>
          </a:p>
          <a:p>
            <a:pPr lvl="1">
              <a:spcBef>
                <a:spcPts val="0"/>
              </a:spcBef>
            </a:pPr>
            <a:r>
              <a:rPr lang="en-US" altLang="en-US" sz="3200" dirty="0">
                <a:hlinkClick r:id="rId2"/>
              </a:rPr>
              <a:t>https://implicit.harvard.edu/implicit/takeatest.html</a:t>
            </a:r>
            <a:endParaRPr lang="en-US" altLang="en-US" sz="3200" dirty="0"/>
          </a:p>
          <a:p>
            <a:pPr lvl="1">
              <a:spcBef>
                <a:spcPts val="0"/>
              </a:spcBef>
            </a:pPr>
            <a:r>
              <a:rPr lang="en-US" altLang="en-US" sz="3200" dirty="0"/>
              <a:t>Take several of the tests looking at race and gender bias</a:t>
            </a:r>
          </a:p>
          <a:p>
            <a:pPr>
              <a:spcBef>
                <a:spcPts val="0"/>
              </a:spcBef>
            </a:pPr>
            <a:r>
              <a:rPr lang="en-US" altLang="en-US" dirty="0"/>
              <a:t>Implicit bias training is suggested</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3" y="3886202"/>
            <a:ext cx="7659688" cy="1882774"/>
          </a:xfrm>
        </p:spPr>
        <p:txBody>
          <a:bodyPr/>
          <a:lstStyle/>
          <a:p>
            <a:pPr>
              <a:defRPr/>
            </a:pPr>
            <a:r>
              <a:rPr lang="en-US" dirty="0"/>
              <a:t>Receive NOTICE OF ALLEGATIONS OF SEX DISCRIMINATION</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590801"/>
            <a:ext cx="7772400" cy="1295400"/>
          </a:xfrm>
        </p:spPr>
        <p:txBody>
          <a:bodyPr/>
          <a:lstStyle/>
          <a:p>
            <a:r>
              <a:rPr lang="en-US" altLang="en-US" sz="3200" dirty="0"/>
              <a:t>Title IX Coordinator’s Role</a:t>
            </a:r>
          </a:p>
        </p:txBody>
      </p:sp>
    </p:spTree>
    <p:extLst>
      <p:ext uri="{BB962C8B-B14F-4D97-AF65-F5344CB8AC3E}">
        <p14:creationId xmlns:p14="http://schemas.microsoft.com/office/powerpoint/2010/main" val="32363092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627A9E-B7C4-5E41-8AC5-4C1732A244DC}"/>
              </a:ext>
            </a:extLst>
          </p:cNvPr>
          <p:cNvSpPr>
            <a:spLocks noGrp="1" noChangeArrowheads="1"/>
          </p:cNvSpPr>
          <p:nvPr>
            <p:ph type="title"/>
          </p:nvPr>
        </p:nvSpPr>
        <p:spPr>
          <a:xfrm>
            <a:off x="685800" y="533400"/>
            <a:ext cx="7772400" cy="762000"/>
          </a:xfrm>
        </p:spPr>
        <p:txBody>
          <a:bodyPr/>
          <a:lstStyle/>
          <a:p>
            <a:r>
              <a:rPr lang="en-US" altLang="en-US" sz="4000" b="1" dirty="0">
                <a:solidFill>
                  <a:srgbClr val="8E0000"/>
                </a:solidFill>
              </a:rPr>
              <a:t>Confidential Employees</a:t>
            </a:r>
          </a:p>
        </p:txBody>
      </p:sp>
      <p:sp>
        <p:nvSpPr>
          <p:cNvPr id="14339" name="Content Placeholder 2">
            <a:extLst>
              <a:ext uri="{FF2B5EF4-FFF2-40B4-BE49-F238E27FC236}">
                <a16:creationId xmlns:a16="http://schemas.microsoft.com/office/drawing/2014/main" id="{21F7A332-51FA-6509-191E-14A976CF73D0}"/>
              </a:ext>
            </a:extLst>
          </p:cNvPr>
          <p:cNvSpPr>
            <a:spLocks noGrp="1" noChangeArrowheads="1"/>
          </p:cNvSpPr>
          <p:nvPr>
            <p:ph idx="1"/>
          </p:nvPr>
        </p:nvSpPr>
        <p:spPr>
          <a:xfrm>
            <a:off x="672830" y="1981200"/>
            <a:ext cx="7937770" cy="3505200"/>
          </a:xfrm>
        </p:spPr>
        <p:txBody>
          <a:bodyPr/>
          <a:lstStyle/>
          <a:p>
            <a:pPr marL="0" indent="0">
              <a:buNone/>
              <a:defRPr/>
            </a:pPr>
            <a:r>
              <a:rPr lang="en-US" altLang="en-US" dirty="0"/>
              <a:t>An employee whose communications are privileged or confidential under Federal or State Law</a:t>
            </a:r>
          </a:p>
          <a:p>
            <a:pPr lvl="1">
              <a:defRPr/>
            </a:pPr>
            <a:r>
              <a:rPr lang="en-US" altLang="en-US" sz="3200" dirty="0"/>
              <a:t>Examples: school nurse, counselor, social worker </a:t>
            </a:r>
          </a:p>
          <a:p>
            <a:pPr>
              <a:defRPr/>
            </a:pPr>
            <a:endParaRPr lang="en-US" altLang="en-US" sz="2400" dirty="0"/>
          </a:p>
        </p:txBody>
      </p:sp>
    </p:spTree>
    <p:extLst>
      <p:ext uri="{BB962C8B-B14F-4D97-AF65-F5344CB8AC3E}">
        <p14:creationId xmlns:p14="http://schemas.microsoft.com/office/powerpoint/2010/main" val="367641677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BFC7-5EEB-723F-AB4A-8B25D1283971}"/>
              </a:ext>
            </a:extLst>
          </p:cNvPr>
          <p:cNvSpPr>
            <a:spLocks noGrp="1"/>
          </p:cNvSpPr>
          <p:nvPr>
            <p:ph type="title"/>
          </p:nvPr>
        </p:nvSpPr>
        <p:spPr>
          <a:xfrm>
            <a:off x="685800" y="381000"/>
            <a:ext cx="7772400" cy="762000"/>
          </a:xfrm>
        </p:spPr>
        <p:txBody>
          <a:bodyPr/>
          <a:lstStyle/>
          <a:p>
            <a:r>
              <a:rPr lang="en-US" altLang="en-US" sz="4000" b="1" dirty="0">
                <a:solidFill>
                  <a:srgbClr val="8E0000"/>
                </a:solidFill>
              </a:rPr>
              <a:t>Confidential Employees</a:t>
            </a:r>
            <a:endParaRPr lang="en-US" sz="4000" dirty="0"/>
          </a:p>
        </p:txBody>
      </p:sp>
      <p:sp>
        <p:nvSpPr>
          <p:cNvPr id="3" name="Content Placeholder 2">
            <a:extLst>
              <a:ext uri="{FF2B5EF4-FFF2-40B4-BE49-F238E27FC236}">
                <a16:creationId xmlns:a16="http://schemas.microsoft.com/office/drawing/2014/main" id="{4B8F9376-7685-9DA4-6C7A-65D796C5D321}"/>
              </a:ext>
            </a:extLst>
          </p:cNvPr>
          <p:cNvSpPr>
            <a:spLocks noGrp="1"/>
          </p:cNvSpPr>
          <p:nvPr>
            <p:ph idx="1"/>
          </p:nvPr>
        </p:nvSpPr>
        <p:spPr>
          <a:xfrm>
            <a:off x="533400" y="1524000"/>
            <a:ext cx="8305800" cy="4800600"/>
          </a:xfrm>
        </p:spPr>
        <p:txBody>
          <a:bodyPr/>
          <a:lstStyle/>
          <a:p>
            <a:pPr marL="57150" indent="0">
              <a:buNone/>
              <a:defRPr/>
            </a:pPr>
            <a:r>
              <a:rPr lang="en-US" altLang="en-US" dirty="0"/>
              <a:t>The employee’s confidential status is only with respect to information received about sex discrimination in connection with providing those services.</a:t>
            </a:r>
          </a:p>
          <a:p>
            <a:pPr lvl="1"/>
            <a:r>
              <a:rPr lang="en-US" altLang="en-US" sz="3000" dirty="0"/>
              <a:t>Confidential employees are not required to report conduct they are told in the scope of their confidential work to the Title IX Coordinator. </a:t>
            </a:r>
          </a:p>
          <a:p>
            <a:endParaRPr lang="en-US" dirty="0"/>
          </a:p>
        </p:txBody>
      </p:sp>
    </p:spTree>
    <p:extLst>
      <p:ext uri="{BB962C8B-B14F-4D97-AF65-F5344CB8AC3E}">
        <p14:creationId xmlns:p14="http://schemas.microsoft.com/office/powerpoint/2010/main" val="3537960262"/>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627A9E-B7C4-5E41-8AC5-4C1732A244DC}"/>
              </a:ext>
            </a:extLst>
          </p:cNvPr>
          <p:cNvSpPr>
            <a:spLocks noGrp="1" noChangeArrowheads="1"/>
          </p:cNvSpPr>
          <p:nvPr>
            <p:ph type="title"/>
          </p:nvPr>
        </p:nvSpPr>
        <p:spPr>
          <a:xfrm>
            <a:off x="762000" y="228600"/>
            <a:ext cx="7772400" cy="990600"/>
          </a:xfrm>
        </p:spPr>
        <p:txBody>
          <a:bodyPr/>
          <a:lstStyle/>
          <a:p>
            <a:r>
              <a:rPr lang="en-US" altLang="en-US" sz="4000" b="1" dirty="0">
                <a:solidFill>
                  <a:srgbClr val="8E0000"/>
                </a:solidFill>
              </a:rPr>
              <a:t>Confidential Employees</a:t>
            </a:r>
          </a:p>
        </p:txBody>
      </p:sp>
      <p:sp>
        <p:nvSpPr>
          <p:cNvPr id="14339" name="Content Placeholder 2">
            <a:extLst>
              <a:ext uri="{FF2B5EF4-FFF2-40B4-BE49-F238E27FC236}">
                <a16:creationId xmlns:a16="http://schemas.microsoft.com/office/drawing/2014/main" id="{21F7A332-51FA-6509-191E-14A976CF73D0}"/>
              </a:ext>
            </a:extLst>
          </p:cNvPr>
          <p:cNvSpPr>
            <a:spLocks noGrp="1" noChangeArrowheads="1"/>
          </p:cNvSpPr>
          <p:nvPr>
            <p:ph idx="1"/>
          </p:nvPr>
        </p:nvSpPr>
        <p:spPr>
          <a:xfrm>
            <a:off x="609600" y="1219200"/>
            <a:ext cx="8229600" cy="5029200"/>
          </a:xfrm>
        </p:spPr>
        <p:txBody>
          <a:bodyPr/>
          <a:lstStyle/>
          <a:p>
            <a:pPr marL="0" indent="0">
              <a:spcBef>
                <a:spcPts val="600"/>
              </a:spcBef>
              <a:buFontTx/>
              <a:buNone/>
              <a:defRPr/>
            </a:pPr>
            <a:r>
              <a:rPr lang="en-US" altLang="en-US" dirty="0"/>
              <a:t>If a confidential employee receives information that would constitute sex discrimination, the confidential employee must: </a:t>
            </a:r>
          </a:p>
          <a:p>
            <a:pPr>
              <a:spcBef>
                <a:spcPts val="600"/>
              </a:spcBef>
              <a:defRPr/>
            </a:pPr>
            <a:r>
              <a:rPr lang="en-US" altLang="en-US" sz="3000" dirty="0"/>
              <a:t>Inform the person they are not required to report to the Title IX Coordinator</a:t>
            </a:r>
          </a:p>
          <a:p>
            <a:pPr>
              <a:spcBef>
                <a:spcPts val="600"/>
              </a:spcBef>
              <a:defRPr/>
            </a:pPr>
            <a:r>
              <a:rPr lang="en-US" altLang="en-US" sz="3000" dirty="0"/>
              <a:t>Tell the person how to contact the Title IX Coordinator and make a complaint of discrimination and obtain supportive measures</a:t>
            </a:r>
          </a:p>
        </p:txBody>
      </p:sp>
    </p:spTree>
    <p:extLst>
      <p:ext uri="{BB962C8B-B14F-4D97-AF65-F5344CB8AC3E}">
        <p14:creationId xmlns:p14="http://schemas.microsoft.com/office/powerpoint/2010/main" val="337999191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7A78-F060-F39A-3514-6B4D60DDFF73}"/>
              </a:ext>
            </a:extLst>
          </p:cNvPr>
          <p:cNvSpPr>
            <a:spLocks noGrp="1"/>
          </p:cNvSpPr>
          <p:nvPr>
            <p:ph type="title"/>
          </p:nvPr>
        </p:nvSpPr>
        <p:spPr>
          <a:xfrm>
            <a:off x="685800" y="533400"/>
            <a:ext cx="8153400" cy="1066800"/>
          </a:xfrm>
        </p:spPr>
        <p:txBody>
          <a:bodyPr/>
          <a:lstStyle/>
          <a:p>
            <a:r>
              <a:rPr lang="en-US" sz="4000" b="1" dirty="0">
                <a:solidFill>
                  <a:srgbClr val="8E0000"/>
                </a:solidFill>
              </a:rPr>
              <a:t>Confidential Employees Still Make Mandatory Reports</a:t>
            </a:r>
          </a:p>
        </p:txBody>
      </p:sp>
      <p:sp>
        <p:nvSpPr>
          <p:cNvPr id="3" name="Content Placeholder 2">
            <a:extLst>
              <a:ext uri="{FF2B5EF4-FFF2-40B4-BE49-F238E27FC236}">
                <a16:creationId xmlns:a16="http://schemas.microsoft.com/office/drawing/2014/main" id="{DED906F7-0677-E8FC-9CB8-032BBCB4CC62}"/>
              </a:ext>
            </a:extLst>
          </p:cNvPr>
          <p:cNvSpPr>
            <a:spLocks noGrp="1"/>
          </p:cNvSpPr>
          <p:nvPr>
            <p:ph idx="1"/>
          </p:nvPr>
        </p:nvSpPr>
        <p:spPr>
          <a:xfrm>
            <a:off x="609600" y="1981200"/>
            <a:ext cx="8229600" cy="4495800"/>
          </a:xfrm>
        </p:spPr>
        <p:txBody>
          <a:bodyPr/>
          <a:lstStyle/>
          <a:p>
            <a:r>
              <a:rPr lang="en-US" sz="3000" dirty="0"/>
              <a:t>Confidential employees do not have to report potential Title IX violations to the Coordinator but may do so</a:t>
            </a:r>
          </a:p>
          <a:p>
            <a:r>
              <a:rPr lang="en-US" sz="3000" dirty="0"/>
              <a:t>They are still Mandatory Reporters and must report to law enforcement, DCS, and/or the State Board of Education as appropriate</a:t>
            </a:r>
          </a:p>
          <a:p>
            <a:r>
              <a:rPr lang="en-US" sz="3000" dirty="0"/>
              <a:t>Some situations may need to be brought to HR’s attention</a:t>
            </a:r>
          </a:p>
        </p:txBody>
      </p:sp>
    </p:spTree>
    <p:extLst>
      <p:ext uri="{BB962C8B-B14F-4D97-AF65-F5344CB8AC3E}">
        <p14:creationId xmlns:p14="http://schemas.microsoft.com/office/powerpoint/2010/main" val="29333094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1756-6F77-DFD2-6057-489D6A4796F6}"/>
              </a:ext>
            </a:extLst>
          </p:cNvPr>
          <p:cNvSpPr>
            <a:spLocks noGrp="1"/>
          </p:cNvSpPr>
          <p:nvPr>
            <p:ph type="title"/>
          </p:nvPr>
        </p:nvSpPr>
        <p:spPr/>
        <p:txBody>
          <a:bodyPr/>
          <a:lstStyle/>
          <a:p>
            <a:r>
              <a:rPr lang="en-US" sz="4000" b="1" dirty="0">
                <a:solidFill>
                  <a:srgbClr val="8E0000"/>
                </a:solidFill>
              </a:rPr>
              <a:t>Learning Objectives</a:t>
            </a:r>
          </a:p>
        </p:txBody>
      </p:sp>
      <p:sp>
        <p:nvSpPr>
          <p:cNvPr id="3" name="Content Placeholder 2">
            <a:extLst>
              <a:ext uri="{FF2B5EF4-FFF2-40B4-BE49-F238E27FC236}">
                <a16:creationId xmlns:a16="http://schemas.microsoft.com/office/drawing/2014/main" id="{5465A618-833F-D0D3-3611-38D87D2CDD0D}"/>
              </a:ext>
            </a:extLst>
          </p:cNvPr>
          <p:cNvSpPr>
            <a:spLocks noGrp="1"/>
          </p:cNvSpPr>
          <p:nvPr>
            <p:ph idx="1"/>
          </p:nvPr>
        </p:nvSpPr>
        <p:spPr>
          <a:xfrm>
            <a:off x="685800" y="1905000"/>
            <a:ext cx="7467600" cy="3962400"/>
          </a:xfrm>
        </p:spPr>
        <p:txBody>
          <a:bodyPr/>
          <a:lstStyle/>
          <a:p>
            <a:pPr algn="just"/>
            <a:r>
              <a:rPr lang="en-US" dirty="0"/>
              <a:t>Review Title IX coverage</a:t>
            </a:r>
          </a:p>
          <a:p>
            <a:pPr algn="just"/>
            <a:r>
              <a:rPr lang="en-US" dirty="0"/>
              <a:t>Detail Title IX procedures for Title IX Coordinators</a:t>
            </a:r>
          </a:p>
          <a:p>
            <a:pPr algn="just"/>
            <a:r>
              <a:rPr lang="en-US" dirty="0"/>
              <a:t>Practical application of procedures to typical Title IX scenarios</a:t>
            </a:r>
          </a:p>
          <a:p>
            <a:endParaRPr lang="en-US" dirty="0"/>
          </a:p>
          <a:p>
            <a:endParaRPr lang="en-US" dirty="0"/>
          </a:p>
        </p:txBody>
      </p:sp>
    </p:spTree>
    <p:extLst>
      <p:ext uri="{BB962C8B-B14F-4D97-AF65-F5344CB8AC3E}">
        <p14:creationId xmlns:p14="http://schemas.microsoft.com/office/powerpoint/2010/main" val="1329683122"/>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FA8EAA1-1B8D-5784-5E59-41C4FF5DB8E7}"/>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What is Notice?</a:t>
            </a:r>
          </a:p>
        </p:txBody>
      </p:sp>
      <p:sp>
        <p:nvSpPr>
          <p:cNvPr id="26627" name="Content Placeholder 2">
            <a:extLst>
              <a:ext uri="{FF2B5EF4-FFF2-40B4-BE49-F238E27FC236}">
                <a16:creationId xmlns:a16="http://schemas.microsoft.com/office/drawing/2014/main" id="{BC3CB8F7-F849-4A5F-7F3A-19F8B665588B}"/>
              </a:ext>
            </a:extLst>
          </p:cNvPr>
          <p:cNvSpPr>
            <a:spLocks noGrp="1" noChangeArrowheads="1"/>
          </p:cNvSpPr>
          <p:nvPr>
            <p:ph idx="1"/>
          </p:nvPr>
        </p:nvSpPr>
        <p:spPr>
          <a:xfrm>
            <a:off x="685800" y="1600200"/>
            <a:ext cx="8001000" cy="4648200"/>
          </a:xfrm>
        </p:spPr>
        <p:txBody>
          <a:bodyPr/>
          <a:lstStyle/>
          <a:p>
            <a:r>
              <a:rPr lang="en-US" altLang="en-US" dirty="0"/>
              <a:t>A report to ANY (non-confidential) school employee</a:t>
            </a:r>
          </a:p>
          <a:p>
            <a:pPr lvl="1"/>
            <a:r>
              <a:rPr lang="en-US" altLang="en-US" sz="3000" dirty="0"/>
              <a:t>ALL employees must be trained to immediately communicate any report of conduct that would meet the definition of harassment to administration</a:t>
            </a:r>
          </a:p>
          <a:p>
            <a:r>
              <a:rPr lang="en-US" altLang="en-US" dirty="0"/>
              <a:t>Report to the Title IX Coordinator made at any time via any method of communication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9627A9E-B7C4-5E41-8AC5-4C1732A244DC}"/>
              </a:ext>
            </a:extLst>
          </p:cNvPr>
          <p:cNvSpPr>
            <a:spLocks noGrp="1" noChangeArrowheads="1"/>
          </p:cNvSpPr>
          <p:nvPr>
            <p:ph type="title"/>
          </p:nvPr>
        </p:nvSpPr>
        <p:spPr>
          <a:xfrm>
            <a:off x="381000" y="533400"/>
            <a:ext cx="8610600" cy="609600"/>
          </a:xfrm>
        </p:spPr>
        <p:txBody>
          <a:bodyPr/>
          <a:lstStyle/>
          <a:p>
            <a:r>
              <a:rPr lang="en-US" altLang="en-US" sz="4000" b="1" dirty="0">
                <a:solidFill>
                  <a:srgbClr val="8E0000"/>
                </a:solidFill>
              </a:rPr>
              <a:t>All Notice Triggers Responsibility</a:t>
            </a:r>
          </a:p>
        </p:txBody>
      </p:sp>
      <p:sp>
        <p:nvSpPr>
          <p:cNvPr id="14339" name="Content Placeholder 2">
            <a:extLst>
              <a:ext uri="{FF2B5EF4-FFF2-40B4-BE49-F238E27FC236}">
                <a16:creationId xmlns:a16="http://schemas.microsoft.com/office/drawing/2014/main" id="{21F7A332-51FA-6509-191E-14A976CF73D0}"/>
              </a:ext>
            </a:extLst>
          </p:cNvPr>
          <p:cNvSpPr>
            <a:spLocks noGrp="1" noChangeArrowheads="1"/>
          </p:cNvSpPr>
          <p:nvPr>
            <p:ph idx="1"/>
          </p:nvPr>
        </p:nvSpPr>
        <p:spPr>
          <a:xfrm>
            <a:off x="685800" y="1752600"/>
            <a:ext cx="8077200" cy="3962400"/>
          </a:xfrm>
        </p:spPr>
        <p:txBody>
          <a:bodyPr/>
          <a:lstStyle/>
          <a:p>
            <a:pPr marL="0" indent="0">
              <a:buFontTx/>
              <a:buNone/>
              <a:defRPr/>
            </a:pPr>
            <a:r>
              <a:rPr lang="en-US" altLang="en-US" dirty="0"/>
              <a:t>Contact alleged victim promptly to discuss:</a:t>
            </a:r>
          </a:p>
          <a:p>
            <a:pPr>
              <a:defRPr/>
            </a:pPr>
            <a:r>
              <a:rPr lang="en-US" altLang="en-US" dirty="0"/>
              <a:t>Whether the Complainant wants supportive measures</a:t>
            </a:r>
          </a:p>
          <a:p>
            <a:pPr>
              <a:defRPr/>
            </a:pPr>
            <a:r>
              <a:rPr lang="en-US" altLang="en-US" dirty="0"/>
              <a:t>Advise Complainant that supportive measures are available regardless of whether a Title IX complaint is made</a:t>
            </a:r>
          </a:p>
          <a:p>
            <a:pPr>
              <a:defRPr/>
            </a:pPr>
            <a:r>
              <a:rPr lang="en-US" altLang="en-US" dirty="0"/>
              <a:t>Explain the process for making a complaint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1006-E3DC-802A-9F9E-A3081558B24D}"/>
              </a:ext>
            </a:extLst>
          </p:cNvPr>
          <p:cNvSpPr>
            <a:spLocks noGrp="1"/>
          </p:cNvSpPr>
          <p:nvPr>
            <p:ph type="title"/>
          </p:nvPr>
        </p:nvSpPr>
        <p:spPr>
          <a:xfrm>
            <a:off x="685800" y="533400"/>
            <a:ext cx="7772400" cy="762000"/>
          </a:xfrm>
        </p:spPr>
        <p:txBody>
          <a:bodyPr/>
          <a:lstStyle/>
          <a:p>
            <a:r>
              <a:rPr lang="en-US" sz="4000" b="1" dirty="0">
                <a:solidFill>
                  <a:srgbClr val="8E0000"/>
                </a:solidFill>
              </a:rPr>
              <a:t>Complaint</a:t>
            </a:r>
          </a:p>
        </p:txBody>
      </p:sp>
      <p:sp>
        <p:nvSpPr>
          <p:cNvPr id="3" name="Content Placeholder 2">
            <a:extLst>
              <a:ext uri="{FF2B5EF4-FFF2-40B4-BE49-F238E27FC236}">
                <a16:creationId xmlns:a16="http://schemas.microsoft.com/office/drawing/2014/main" id="{90C85942-012C-52BA-AA64-DFA1B33E1C6C}"/>
              </a:ext>
            </a:extLst>
          </p:cNvPr>
          <p:cNvSpPr>
            <a:spLocks noGrp="1"/>
          </p:cNvSpPr>
          <p:nvPr>
            <p:ph idx="1"/>
          </p:nvPr>
        </p:nvSpPr>
        <p:spPr>
          <a:xfrm>
            <a:off x="685800" y="1828800"/>
            <a:ext cx="8001000" cy="3962400"/>
          </a:xfrm>
        </p:spPr>
        <p:txBody>
          <a:bodyPr/>
          <a:lstStyle/>
          <a:p>
            <a:r>
              <a:rPr lang="en-US" dirty="0"/>
              <a:t>2024 regulations do not require a written complaint—although the best practice would be to get a written complaint</a:t>
            </a:r>
          </a:p>
          <a:p>
            <a:r>
              <a:rPr lang="en-US" dirty="0"/>
              <a:t>Your district’s forms and see updated forms provided</a:t>
            </a:r>
          </a:p>
        </p:txBody>
      </p:sp>
    </p:spTree>
    <p:extLst>
      <p:ext uri="{BB962C8B-B14F-4D97-AF65-F5344CB8AC3E}">
        <p14:creationId xmlns:p14="http://schemas.microsoft.com/office/powerpoint/2010/main" val="20238143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300C894-0BA3-30CE-03D9-21CDB8779A2E}"/>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Supportive Measures</a:t>
            </a:r>
          </a:p>
        </p:txBody>
      </p:sp>
      <p:sp>
        <p:nvSpPr>
          <p:cNvPr id="28675" name="Content Placeholder 2">
            <a:extLst>
              <a:ext uri="{FF2B5EF4-FFF2-40B4-BE49-F238E27FC236}">
                <a16:creationId xmlns:a16="http://schemas.microsoft.com/office/drawing/2014/main" id="{04E9E7D9-6DE6-52B9-18C5-EC2A923187C6}"/>
              </a:ext>
            </a:extLst>
          </p:cNvPr>
          <p:cNvSpPr>
            <a:spLocks noGrp="1" noChangeArrowheads="1"/>
          </p:cNvSpPr>
          <p:nvPr>
            <p:ph idx="1"/>
          </p:nvPr>
        </p:nvSpPr>
        <p:spPr>
          <a:xfrm>
            <a:off x="533400" y="1447800"/>
            <a:ext cx="8077200" cy="4648200"/>
          </a:xfrm>
        </p:spPr>
        <p:txBody>
          <a:bodyPr/>
          <a:lstStyle/>
          <a:p>
            <a:r>
              <a:rPr lang="en-US" altLang="en-US" dirty="0"/>
              <a:t>Designed to restore or preserve equal access</a:t>
            </a:r>
            <a:r>
              <a:rPr lang="en-US" altLang="en-US" b="1" dirty="0"/>
              <a:t> </a:t>
            </a:r>
            <a:r>
              <a:rPr lang="en-US" altLang="en-US" dirty="0"/>
              <a:t>to education program or activity</a:t>
            </a:r>
          </a:p>
          <a:p>
            <a:r>
              <a:rPr lang="en-US" altLang="en-US" dirty="0"/>
              <a:t>Equal access is the same access that someone who hasn’t experienced sexual harassment has</a:t>
            </a:r>
          </a:p>
          <a:p>
            <a:r>
              <a:rPr lang="en-US" altLang="en-US" dirty="0"/>
              <a:t>What does a limitation of “equal access” look like?</a:t>
            </a:r>
          </a:p>
          <a:p>
            <a:pPr lvl="1"/>
            <a:r>
              <a:rPr lang="en-US" altLang="en-US" dirty="0"/>
              <a:t>Does NOT require total loss of educational access</a:t>
            </a:r>
          </a:p>
          <a:p>
            <a:pPr lvl="1"/>
            <a:endParaRPr lang="en-US" altLang="en-US" dirty="0"/>
          </a:p>
          <a:p>
            <a:pPr lvl="1"/>
            <a:endParaRPr lang="en-US" altLang="en-US" dirty="0"/>
          </a:p>
          <a:p>
            <a:endParaRPr lang="en-US" altLang="en-US"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4738C67-3A95-19DD-8738-8497DA4ECB22}"/>
              </a:ext>
            </a:extLst>
          </p:cNvPr>
          <p:cNvSpPr>
            <a:spLocks noGrp="1" noChangeArrowheads="1"/>
          </p:cNvSpPr>
          <p:nvPr>
            <p:ph type="title"/>
          </p:nvPr>
        </p:nvSpPr>
        <p:spPr/>
        <p:txBody>
          <a:bodyPr/>
          <a:lstStyle/>
          <a:p>
            <a:r>
              <a:rPr lang="en-US" altLang="en-US" sz="4000" b="1" dirty="0">
                <a:solidFill>
                  <a:srgbClr val="8E0000"/>
                </a:solidFill>
              </a:rPr>
              <a:t>Examples of Limitation on Equal Access</a:t>
            </a:r>
          </a:p>
        </p:txBody>
      </p:sp>
      <p:sp>
        <p:nvSpPr>
          <p:cNvPr id="29699" name="Content Placeholder 2">
            <a:extLst>
              <a:ext uri="{FF2B5EF4-FFF2-40B4-BE49-F238E27FC236}">
                <a16:creationId xmlns:a16="http://schemas.microsoft.com/office/drawing/2014/main" id="{7EE85BFB-1E15-8BC5-BF77-3C420D142E15}"/>
              </a:ext>
            </a:extLst>
          </p:cNvPr>
          <p:cNvSpPr>
            <a:spLocks noGrp="1" noChangeArrowheads="1"/>
          </p:cNvSpPr>
          <p:nvPr>
            <p:ph idx="1"/>
          </p:nvPr>
        </p:nvSpPr>
        <p:spPr>
          <a:xfrm>
            <a:off x="533400" y="1752600"/>
            <a:ext cx="8153400" cy="4495800"/>
          </a:xfrm>
        </p:spPr>
        <p:txBody>
          <a:bodyPr/>
          <a:lstStyle/>
          <a:p>
            <a:pPr>
              <a:spcBef>
                <a:spcPts val="0"/>
              </a:spcBef>
            </a:pPr>
            <a:r>
              <a:rPr lang="en-US" altLang="en-US" sz="3000" dirty="0"/>
              <a:t>Poor attendance, failing or diminished grades</a:t>
            </a:r>
          </a:p>
          <a:p>
            <a:pPr>
              <a:spcBef>
                <a:spcPts val="0"/>
              </a:spcBef>
            </a:pPr>
            <a:r>
              <a:rPr lang="en-US" altLang="en-US" sz="3000" dirty="0"/>
              <a:t>Quitting an extracurricular/club to avoid respondent</a:t>
            </a:r>
          </a:p>
          <a:p>
            <a:pPr>
              <a:spcBef>
                <a:spcPts val="0"/>
              </a:spcBef>
            </a:pPr>
            <a:r>
              <a:rPr lang="en-US" altLang="en-US" sz="3000" dirty="0"/>
              <a:t>Dropping a class</a:t>
            </a:r>
          </a:p>
          <a:p>
            <a:pPr>
              <a:spcBef>
                <a:spcPts val="0"/>
              </a:spcBef>
            </a:pPr>
            <a:r>
              <a:rPr lang="en-US" altLang="en-US" sz="3000" dirty="0"/>
              <a:t>Being unable to concentrate in a class/activity</a:t>
            </a:r>
          </a:p>
          <a:p>
            <a:pPr>
              <a:spcBef>
                <a:spcPts val="0"/>
              </a:spcBef>
            </a:pPr>
            <a:r>
              <a:rPr lang="en-US" altLang="en-US" sz="3000" dirty="0"/>
              <a:t>Manifestations of stress (bed-wetting, self-harm, hair loss)</a:t>
            </a:r>
          </a:p>
          <a:p>
            <a:endParaRPr lang="en-US" alt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02CFE3C-7944-09C3-524D-43B907FD76F3}"/>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Supportive Measures</a:t>
            </a:r>
          </a:p>
        </p:txBody>
      </p:sp>
      <p:sp>
        <p:nvSpPr>
          <p:cNvPr id="18435" name="Content Placeholder 2">
            <a:extLst>
              <a:ext uri="{FF2B5EF4-FFF2-40B4-BE49-F238E27FC236}">
                <a16:creationId xmlns:a16="http://schemas.microsoft.com/office/drawing/2014/main" id="{E56E35ED-032E-C374-715E-773F4C81DD3A}"/>
              </a:ext>
            </a:extLst>
          </p:cNvPr>
          <p:cNvSpPr>
            <a:spLocks noGrp="1" noChangeArrowheads="1"/>
          </p:cNvSpPr>
          <p:nvPr>
            <p:ph sz="half" idx="1"/>
          </p:nvPr>
        </p:nvSpPr>
        <p:spPr>
          <a:xfrm>
            <a:off x="533400" y="1600200"/>
            <a:ext cx="4114800" cy="4419600"/>
          </a:xfrm>
        </p:spPr>
        <p:txBody>
          <a:bodyPr/>
          <a:lstStyle/>
          <a:p>
            <a:pPr>
              <a:defRPr/>
            </a:pPr>
            <a:r>
              <a:rPr lang="en-US" altLang="en-US" dirty="0"/>
              <a:t>Non-disciplinary</a:t>
            </a:r>
          </a:p>
          <a:p>
            <a:pPr>
              <a:defRPr/>
            </a:pPr>
            <a:r>
              <a:rPr lang="en-US" altLang="en-US" dirty="0"/>
              <a:t>Non-punitive</a:t>
            </a:r>
          </a:p>
          <a:p>
            <a:pPr>
              <a:defRPr/>
            </a:pPr>
            <a:r>
              <a:rPr lang="en-US" altLang="en-US" dirty="0"/>
              <a:t>Individualized to the person and situation</a:t>
            </a:r>
          </a:p>
          <a:p>
            <a:pPr>
              <a:defRPr/>
            </a:pPr>
            <a:r>
              <a:rPr lang="en-US" altLang="en-US" dirty="0"/>
              <a:t>Offered as appropriate and without charge</a:t>
            </a:r>
          </a:p>
          <a:p>
            <a:pPr>
              <a:defRPr/>
            </a:pPr>
            <a:r>
              <a:rPr lang="en-US" altLang="en-US" sz="2800" dirty="0"/>
              <a:t>Must be offered to Complainant</a:t>
            </a:r>
          </a:p>
          <a:p>
            <a:pPr>
              <a:defRPr/>
            </a:pPr>
            <a:endParaRPr lang="en-US" altLang="en-US" dirty="0"/>
          </a:p>
          <a:p>
            <a:pPr marL="0" indent="0">
              <a:buFontTx/>
              <a:buNone/>
              <a:defRPr/>
            </a:pPr>
            <a:endParaRPr lang="en-US" altLang="en-US" dirty="0"/>
          </a:p>
        </p:txBody>
      </p:sp>
      <p:sp>
        <p:nvSpPr>
          <p:cNvPr id="18436" name="Content Placeholder 3">
            <a:extLst>
              <a:ext uri="{FF2B5EF4-FFF2-40B4-BE49-F238E27FC236}">
                <a16:creationId xmlns:a16="http://schemas.microsoft.com/office/drawing/2014/main" id="{0DFE036A-9917-E265-01AA-AFE9EF2D2153}"/>
              </a:ext>
            </a:extLst>
          </p:cNvPr>
          <p:cNvSpPr>
            <a:spLocks noGrp="1" noChangeArrowheads="1"/>
          </p:cNvSpPr>
          <p:nvPr>
            <p:ph sz="half" idx="2"/>
          </p:nvPr>
        </p:nvSpPr>
        <p:spPr>
          <a:xfrm>
            <a:off x="4648200" y="1600200"/>
            <a:ext cx="4267200" cy="4419600"/>
          </a:xfrm>
        </p:spPr>
        <p:txBody>
          <a:bodyPr/>
          <a:lstStyle/>
          <a:p>
            <a:pPr>
              <a:defRPr/>
            </a:pPr>
            <a:r>
              <a:rPr lang="en-US" altLang="en-US" dirty="0"/>
              <a:t>Offered to respondent if grievance procedures or informal resolution initiated, as appropriate</a:t>
            </a:r>
          </a:p>
          <a:p>
            <a:pPr>
              <a:defRPr/>
            </a:pPr>
            <a:r>
              <a:rPr lang="en-US" altLang="en-US" dirty="0"/>
              <a:t>Cannot unreasonably burden either a complainant or respondent</a:t>
            </a:r>
          </a:p>
          <a:p>
            <a:pPr>
              <a:defRPr/>
            </a:pPr>
            <a:endParaRPr lang="en-US" altLang="en-US" sz="3200" dirty="0"/>
          </a:p>
          <a:p>
            <a:pPr marL="0" indent="0">
              <a:buFontTx/>
              <a:buNone/>
              <a:defRPr/>
            </a:pPr>
            <a:endParaRPr lang="en-US" altLang="en-US" sz="3200"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CA4FE50-49B4-C7CE-B357-E9A63CF33644}"/>
              </a:ext>
            </a:extLst>
          </p:cNvPr>
          <p:cNvSpPr>
            <a:spLocks noGrp="1" noChangeArrowheads="1"/>
          </p:cNvSpPr>
          <p:nvPr>
            <p:ph type="title"/>
          </p:nvPr>
        </p:nvSpPr>
        <p:spPr>
          <a:xfrm>
            <a:off x="685800" y="533400"/>
            <a:ext cx="7772400" cy="762000"/>
          </a:xfrm>
        </p:spPr>
        <p:txBody>
          <a:bodyPr/>
          <a:lstStyle/>
          <a:p>
            <a:r>
              <a:rPr lang="en-US" altLang="en-US" sz="4000" b="1" dirty="0">
                <a:solidFill>
                  <a:srgbClr val="8E0000"/>
                </a:solidFill>
              </a:rPr>
              <a:t>Examples of Supportive Measures</a:t>
            </a:r>
          </a:p>
        </p:txBody>
      </p:sp>
      <p:sp>
        <p:nvSpPr>
          <p:cNvPr id="31747" name="Content Placeholder 2">
            <a:extLst>
              <a:ext uri="{FF2B5EF4-FFF2-40B4-BE49-F238E27FC236}">
                <a16:creationId xmlns:a16="http://schemas.microsoft.com/office/drawing/2014/main" id="{AAFC9BDB-6A39-3B4F-B47C-B72DE74AACB0}"/>
              </a:ext>
            </a:extLst>
          </p:cNvPr>
          <p:cNvSpPr>
            <a:spLocks noGrp="1" noChangeArrowheads="1"/>
          </p:cNvSpPr>
          <p:nvPr>
            <p:ph sz="half" idx="1"/>
          </p:nvPr>
        </p:nvSpPr>
        <p:spPr>
          <a:xfrm>
            <a:off x="533400" y="1600200"/>
            <a:ext cx="3962400" cy="4572000"/>
          </a:xfrm>
        </p:spPr>
        <p:txBody>
          <a:bodyPr/>
          <a:lstStyle/>
          <a:p>
            <a:r>
              <a:rPr lang="en-US" altLang="en-US" sz="2700" dirty="0"/>
              <a:t>Counseling</a:t>
            </a:r>
          </a:p>
          <a:p>
            <a:r>
              <a:rPr lang="en-US" altLang="en-US" sz="2700" dirty="0"/>
              <a:t>Course modifications</a:t>
            </a:r>
          </a:p>
          <a:p>
            <a:pPr lvl="1"/>
            <a:r>
              <a:rPr lang="en-US" altLang="en-US" sz="2700" dirty="0"/>
              <a:t>Extend a deadline</a:t>
            </a:r>
          </a:p>
          <a:p>
            <a:pPr lvl="1"/>
            <a:r>
              <a:rPr lang="en-US" altLang="en-US" sz="2700" dirty="0"/>
              <a:t>Allow exam retake</a:t>
            </a:r>
          </a:p>
          <a:p>
            <a:r>
              <a:rPr lang="en-US" altLang="en-US" sz="2700" dirty="0"/>
              <a:t>Schedule changes</a:t>
            </a:r>
          </a:p>
          <a:p>
            <a:pPr lvl="1"/>
            <a:r>
              <a:rPr lang="en-US" altLang="en-US" sz="2700" dirty="0"/>
              <a:t>For complainant or respondent</a:t>
            </a:r>
          </a:p>
          <a:p>
            <a:r>
              <a:rPr lang="en-US" altLang="en-US" sz="2700" dirty="0"/>
              <a:t>Allow student to repeat a course</a:t>
            </a:r>
          </a:p>
        </p:txBody>
      </p:sp>
      <p:sp>
        <p:nvSpPr>
          <p:cNvPr id="31748" name="Content Placeholder 3">
            <a:extLst>
              <a:ext uri="{FF2B5EF4-FFF2-40B4-BE49-F238E27FC236}">
                <a16:creationId xmlns:a16="http://schemas.microsoft.com/office/drawing/2014/main" id="{A79924BF-9B60-C8A3-3CF5-B2D99D1DEB55}"/>
              </a:ext>
            </a:extLst>
          </p:cNvPr>
          <p:cNvSpPr>
            <a:spLocks noGrp="1" noChangeArrowheads="1"/>
          </p:cNvSpPr>
          <p:nvPr>
            <p:ph sz="half" idx="2"/>
          </p:nvPr>
        </p:nvSpPr>
        <p:spPr>
          <a:xfrm>
            <a:off x="4572000" y="1600200"/>
            <a:ext cx="4419600" cy="4114800"/>
          </a:xfrm>
        </p:spPr>
        <p:txBody>
          <a:bodyPr/>
          <a:lstStyle/>
          <a:p>
            <a:r>
              <a:rPr lang="en-US" altLang="en-US" sz="2700" dirty="0"/>
              <a:t>Increased monitoring or supervision</a:t>
            </a:r>
          </a:p>
          <a:p>
            <a:r>
              <a:rPr lang="en-US" altLang="en-US" sz="2700" dirty="0"/>
              <a:t>Mutual non-contact order</a:t>
            </a:r>
          </a:p>
          <a:p>
            <a:r>
              <a:rPr lang="en-US" altLang="en-US" sz="2700" dirty="0"/>
              <a:t>One-way no contact order</a:t>
            </a:r>
          </a:p>
          <a:p>
            <a:r>
              <a:rPr lang="en-US" altLang="en-US" sz="2700" dirty="0"/>
              <a:t>Cannot include anything that is listed as a potential disciplinary consequence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93BDD5B-651B-4FB1-826D-6C30C1469281}"/>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Supportive Measures</a:t>
            </a:r>
          </a:p>
        </p:txBody>
      </p:sp>
      <p:sp>
        <p:nvSpPr>
          <p:cNvPr id="32771" name="Content Placeholder 2">
            <a:extLst>
              <a:ext uri="{FF2B5EF4-FFF2-40B4-BE49-F238E27FC236}">
                <a16:creationId xmlns:a16="http://schemas.microsoft.com/office/drawing/2014/main" id="{A7378600-8B0A-38DC-1568-8297E2E6F682}"/>
              </a:ext>
            </a:extLst>
          </p:cNvPr>
          <p:cNvSpPr>
            <a:spLocks noGrp="1" noChangeArrowheads="1"/>
          </p:cNvSpPr>
          <p:nvPr>
            <p:ph idx="1"/>
          </p:nvPr>
        </p:nvSpPr>
        <p:spPr>
          <a:xfrm>
            <a:off x="533400" y="1447800"/>
            <a:ext cx="8229600" cy="4876800"/>
          </a:xfrm>
        </p:spPr>
        <p:txBody>
          <a:bodyPr/>
          <a:lstStyle/>
          <a:p>
            <a:r>
              <a:rPr lang="en-US" altLang="en-US" sz="3000" dirty="0"/>
              <a:t>Cannot sanction or discipline Respondent in any way until grievance procedure has been followed</a:t>
            </a:r>
          </a:p>
          <a:p>
            <a:r>
              <a:rPr lang="en-US" altLang="en-US" sz="3000" dirty="0"/>
              <a:t>Must continue to be offered during an investigation and whether an investigation is ever done</a:t>
            </a:r>
          </a:p>
          <a:p>
            <a:r>
              <a:rPr lang="en-US" altLang="en-US" sz="3000" dirty="0"/>
              <a:t>If Respondent is an employee, you may send employee home on administrative leave (with pay) as a supportive measure</a:t>
            </a:r>
          </a:p>
          <a:p>
            <a:endParaRPr lang="en-US" altLang="en-US" sz="3000" dirty="0"/>
          </a:p>
          <a:p>
            <a:endParaRPr lang="en-US" altLang="en-US"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260F7FA-46B2-CECA-8B8A-5460C80A43FA}"/>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Supportive Measures</a:t>
            </a:r>
          </a:p>
        </p:txBody>
      </p:sp>
      <p:sp>
        <p:nvSpPr>
          <p:cNvPr id="33795" name="Content Placeholder 2">
            <a:extLst>
              <a:ext uri="{FF2B5EF4-FFF2-40B4-BE49-F238E27FC236}">
                <a16:creationId xmlns:a16="http://schemas.microsoft.com/office/drawing/2014/main" id="{A17B606C-19F7-2090-CFDA-5C6E8CC3035B}"/>
              </a:ext>
            </a:extLst>
          </p:cNvPr>
          <p:cNvSpPr>
            <a:spLocks noGrp="1" noChangeArrowheads="1"/>
          </p:cNvSpPr>
          <p:nvPr>
            <p:ph idx="1"/>
          </p:nvPr>
        </p:nvSpPr>
        <p:spPr>
          <a:xfrm>
            <a:off x="685800" y="1905000"/>
            <a:ext cx="8077200" cy="3962400"/>
          </a:xfrm>
        </p:spPr>
        <p:txBody>
          <a:bodyPr/>
          <a:lstStyle/>
          <a:p>
            <a:r>
              <a:rPr lang="en-US" altLang="en-US" dirty="0"/>
              <a:t>Do not completely remove a student Respondent from an educational activity as a supportive measure for Complainant</a:t>
            </a:r>
          </a:p>
          <a:p>
            <a:r>
              <a:rPr lang="en-US" altLang="en-US" dirty="0"/>
              <a:t>UNLESS there is need for an emergency removal (explained later)</a:t>
            </a:r>
          </a:p>
          <a:p>
            <a:endParaRPr lang="en-US" alt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260F7FA-46B2-CECA-8B8A-5460C80A43FA}"/>
              </a:ext>
            </a:extLst>
          </p:cNvPr>
          <p:cNvSpPr>
            <a:spLocks noGrp="1" noChangeArrowheads="1"/>
          </p:cNvSpPr>
          <p:nvPr>
            <p:ph type="title"/>
          </p:nvPr>
        </p:nvSpPr>
        <p:spPr>
          <a:xfrm>
            <a:off x="685800" y="304800"/>
            <a:ext cx="7772400" cy="884238"/>
          </a:xfrm>
        </p:spPr>
        <p:txBody>
          <a:bodyPr/>
          <a:lstStyle/>
          <a:p>
            <a:r>
              <a:rPr lang="en-US" altLang="en-US" sz="4000" b="1" dirty="0">
                <a:solidFill>
                  <a:srgbClr val="8E0000"/>
                </a:solidFill>
              </a:rPr>
              <a:t>Supportive Measures</a:t>
            </a:r>
          </a:p>
        </p:txBody>
      </p:sp>
      <p:sp>
        <p:nvSpPr>
          <p:cNvPr id="33795" name="Content Placeholder 2">
            <a:extLst>
              <a:ext uri="{FF2B5EF4-FFF2-40B4-BE49-F238E27FC236}">
                <a16:creationId xmlns:a16="http://schemas.microsoft.com/office/drawing/2014/main" id="{A17B606C-19F7-2090-CFDA-5C6E8CC3035B}"/>
              </a:ext>
            </a:extLst>
          </p:cNvPr>
          <p:cNvSpPr>
            <a:spLocks noGrp="1" noChangeArrowheads="1"/>
          </p:cNvSpPr>
          <p:nvPr>
            <p:ph idx="1"/>
          </p:nvPr>
        </p:nvSpPr>
        <p:spPr>
          <a:xfrm>
            <a:off x="685800" y="1600200"/>
            <a:ext cx="8001000" cy="3810000"/>
          </a:xfrm>
        </p:spPr>
        <p:txBody>
          <a:bodyPr/>
          <a:lstStyle/>
          <a:p>
            <a:r>
              <a:rPr lang="en-US" altLang="en-US" dirty="0"/>
              <a:t>Provide Complainant and Respondent timely opportunity to seek modification or reversal of supportive measures decisions that apply to them</a:t>
            </a:r>
          </a:p>
          <a:p>
            <a:pPr lvl="1"/>
            <a:r>
              <a:rPr lang="en-US" altLang="en-US" sz="3000" dirty="0"/>
              <a:t>Ex: Respondent can challenge a safety plan in place, but cannot challenge counseling offered to complainant </a:t>
            </a:r>
          </a:p>
          <a:p>
            <a:pPr marL="0" indent="0">
              <a:buNone/>
            </a:pPr>
            <a:endParaRPr lang="en-US" altLang="en-US" dirty="0"/>
          </a:p>
          <a:p>
            <a:endParaRPr lang="en-US" altLang="en-US" dirty="0"/>
          </a:p>
        </p:txBody>
      </p:sp>
    </p:spTree>
    <p:extLst>
      <p:ext uri="{BB962C8B-B14F-4D97-AF65-F5344CB8AC3E}">
        <p14:creationId xmlns:p14="http://schemas.microsoft.com/office/powerpoint/2010/main" val="63416924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F95538AA-354B-ED78-6BAA-773A1DD53384}"/>
              </a:ext>
            </a:extLst>
          </p:cNvPr>
          <p:cNvSpPr>
            <a:spLocks noGrp="1" noChangeArrowheads="1"/>
          </p:cNvSpPr>
          <p:nvPr>
            <p:ph type="title"/>
          </p:nvPr>
        </p:nvSpPr>
        <p:spPr/>
        <p:txBody>
          <a:bodyPr/>
          <a:lstStyle/>
          <a:p>
            <a:r>
              <a:rPr lang="en-US" altLang="en-US" sz="4000" b="1" dirty="0">
                <a:solidFill>
                  <a:srgbClr val="8E0000"/>
                </a:solidFill>
              </a:rPr>
              <a:t>Title IX</a:t>
            </a:r>
          </a:p>
        </p:txBody>
      </p:sp>
      <p:sp>
        <p:nvSpPr>
          <p:cNvPr id="5123" name="Content Placeholder 2">
            <a:extLst>
              <a:ext uri="{FF2B5EF4-FFF2-40B4-BE49-F238E27FC236}">
                <a16:creationId xmlns:a16="http://schemas.microsoft.com/office/drawing/2014/main" id="{DBC2D2C2-31D6-AF40-AD0E-F61B1D11487B}"/>
              </a:ext>
            </a:extLst>
          </p:cNvPr>
          <p:cNvSpPr>
            <a:spLocks noGrp="1" noChangeArrowheads="1"/>
          </p:cNvSpPr>
          <p:nvPr>
            <p:ph idx="1"/>
          </p:nvPr>
        </p:nvSpPr>
        <p:spPr>
          <a:xfrm>
            <a:off x="685800" y="1752600"/>
            <a:ext cx="7924800" cy="3962400"/>
          </a:xfrm>
        </p:spPr>
        <p:txBody>
          <a:bodyPr/>
          <a:lstStyle/>
          <a:p>
            <a:pPr marL="0" indent="0">
              <a:buFontTx/>
              <a:buNone/>
            </a:pPr>
            <a:r>
              <a:rPr lang="en-US" alt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FontTx/>
              <a:buNone/>
            </a:pPr>
            <a:r>
              <a:rPr lang="en-US" altLang="en-US" dirty="0"/>
              <a:t>U.S. Congress, 1972</a:t>
            </a:r>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260F7FA-46B2-CECA-8B8A-5460C80A43FA}"/>
              </a:ext>
            </a:extLst>
          </p:cNvPr>
          <p:cNvSpPr>
            <a:spLocks noGrp="1" noChangeArrowheads="1"/>
          </p:cNvSpPr>
          <p:nvPr>
            <p:ph type="title"/>
          </p:nvPr>
        </p:nvSpPr>
        <p:spPr>
          <a:xfrm>
            <a:off x="685800" y="304800"/>
            <a:ext cx="7772400" cy="884238"/>
          </a:xfrm>
        </p:spPr>
        <p:txBody>
          <a:bodyPr/>
          <a:lstStyle/>
          <a:p>
            <a:r>
              <a:rPr lang="en-US" altLang="en-US" sz="4000" b="1" dirty="0">
                <a:solidFill>
                  <a:srgbClr val="8E0000"/>
                </a:solidFill>
              </a:rPr>
              <a:t>Supportive Measures</a:t>
            </a:r>
          </a:p>
        </p:txBody>
      </p:sp>
      <p:sp>
        <p:nvSpPr>
          <p:cNvPr id="33795" name="Content Placeholder 2">
            <a:extLst>
              <a:ext uri="{FF2B5EF4-FFF2-40B4-BE49-F238E27FC236}">
                <a16:creationId xmlns:a16="http://schemas.microsoft.com/office/drawing/2014/main" id="{A17B606C-19F7-2090-CFDA-5C6E8CC3035B}"/>
              </a:ext>
            </a:extLst>
          </p:cNvPr>
          <p:cNvSpPr>
            <a:spLocks noGrp="1" noChangeArrowheads="1"/>
          </p:cNvSpPr>
          <p:nvPr>
            <p:ph idx="1"/>
          </p:nvPr>
        </p:nvSpPr>
        <p:spPr>
          <a:xfrm>
            <a:off x="685800" y="1676400"/>
            <a:ext cx="8001000" cy="3733800"/>
          </a:xfrm>
        </p:spPr>
        <p:txBody>
          <a:bodyPr/>
          <a:lstStyle/>
          <a:p>
            <a:r>
              <a:rPr lang="en-US" altLang="en-US" dirty="0"/>
              <a:t>Impartial employee to review and have authority to modify or reverse decision </a:t>
            </a:r>
          </a:p>
          <a:p>
            <a:pPr lvl="1"/>
            <a:r>
              <a:rPr lang="en-US" altLang="en-US" sz="3000" dirty="0"/>
              <a:t>Cannot be the employee who initially determined the supportive measure(s)</a:t>
            </a:r>
          </a:p>
          <a:p>
            <a:pPr marL="0" indent="0">
              <a:buNone/>
            </a:pPr>
            <a:endParaRPr lang="en-US" altLang="en-US" dirty="0"/>
          </a:p>
          <a:p>
            <a:endParaRPr lang="en-US" altLang="en-US" dirty="0"/>
          </a:p>
        </p:txBody>
      </p:sp>
    </p:spTree>
    <p:extLst>
      <p:ext uri="{BB962C8B-B14F-4D97-AF65-F5344CB8AC3E}">
        <p14:creationId xmlns:p14="http://schemas.microsoft.com/office/powerpoint/2010/main" val="188939514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0805341-2916-9FCA-7815-F42569B03544}"/>
              </a:ext>
            </a:extLst>
          </p:cNvPr>
          <p:cNvSpPr>
            <a:spLocks noGrp="1" noChangeArrowheads="1"/>
          </p:cNvSpPr>
          <p:nvPr>
            <p:ph type="title"/>
          </p:nvPr>
        </p:nvSpPr>
        <p:spPr>
          <a:xfrm>
            <a:off x="685800" y="533400"/>
            <a:ext cx="7924800" cy="884238"/>
          </a:xfrm>
        </p:spPr>
        <p:txBody>
          <a:bodyPr/>
          <a:lstStyle/>
          <a:p>
            <a:r>
              <a:rPr lang="en-US" altLang="en-US" sz="4000" b="1" dirty="0">
                <a:solidFill>
                  <a:srgbClr val="8E0000"/>
                </a:solidFill>
              </a:rPr>
              <a:t>Appropriate Supportive Measure?</a:t>
            </a:r>
          </a:p>
        </p:txBody>
      </p:sp>
      <p:sp>
        <p:nvSpPr>
          <p:cNvPr id="34819" name="Content Placeholder 2">
            <a:extLst>
              <a:ext uri="{FF2B5EF4-FFF2-40B4-BE49-F238E27FC236}">
                <a16:creationId xmlns:a16="http://schemas.microsoft.com/office/drawing/2014/main" id="{709727C2-3C43-A7ED-A7E0-E48992198AF1}"/>
              </a:ext>
            </a:extLst>
          </p:cNvPr>
          <p:cNvSpPr>
            <a:spLocks noGrp="1" noChangeArrowheads="1"/>
          </p:cNvSpPr>
          <p:nvPr>
            <p:ph idx="1"/>
          </p:nvPr>
        </p:nvSpPr>
        <p:spPr>
          <a:xfrm>
            <a:off x="533400" y="1676400"/>
            <a:ext cx="8305800" cy="4419600"/>
          </a:xfrm>
        </p:spPr>
        <p:txBody>
          <a:bodyPr/>
          <a:lstStyle/>
          <a:p>
            <a:pPr>
              <a:spcBef>
                <a:spcPts val="600"/>
              </a:spcBef>
            </a:pPr>
            <a:r>
              <a:rPr lang="en-US" altLang="en-US" dirty="0"/>
              <a:t>Judy alleges Tom makes sexual remarks to her everyday when they pass in the halls. </a:t>
            </a:r>
          </a:p>
          <a:p>
            <a:pPr>
              <a:spcBef>
                <a:spcPts val="600"/>
              </a:spcBef>
            </a:pPr>
            <a:r>
              <a:rPr lang="en-US" altLang="en-US" dirty="0"/>
              <a:t>Supportive Measure: Tom is moved to another math class  to avoid traveling down the same hall as Judy.</a:t>
            </a:r>
          </a:p>
          <a:p>
            <a:pPr>
              <a:spcBef>
                <a:spcPts val="600"/>
              </a:spcBef>
            </a:pPr>
            <a:r>
              <a:rPr lang="en-US" altLang="en-US" dirty="0"/>
              <a:t>Is that an appropriate supportive measure?  Why or why not?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34FA798-1DCA-D172-0981-46E576B554D6}"/>
              </a:ext>
            </a:extLst>
          </p:cNvPr>
          <p:cNvSpPr>
            <a:spLocks noGrp="1" noChangeArrowheads="1"/>
          </p:cNvSpPr>
          <p:nvPr>
            <p:ph type="title"/>
          </p:nvPr>
        </p:nvSpPr>
        <p:spPr>
          <a:xfrm>
            <a:off x="304800" y="381000"/>
            <a:ext cx="8839200" cy="838200"/>
          </a:xfrm>
        </p:spPr>
        <p:txBody>
          <a:bodyPr/>
          <a:lstStyle/>
          <a:p>
            <a:r>
              <a:rPr lang="en-US" altLang="en-US" sz="4000" b="1" dirty="0">
                <a:solidFill>
                  <a:srgbClr val="8E0000"/>
                </a:solidFill>
              </a:rPr>
              <a:t>What would you do?</a:t>
            </a:r>
          </a:p>
        </p:txBody>
      </p:sp>
      <p:sp>
        <p:nvSpPr>
          <p:cNvPr id="35843" name="Content Placeholder 2">
            <a:extLst>
              <a:ext uri="{FF2B5EF4-FFF2-40B4-BE49-F238E27FC236}">
                <a16:creationId xmlns:a16="http://schemas.microsoft.com/office/drawing/2014/main" id="{32CBED13-F90E-2BCD-F59E-01623C27703D}"/>
              </a:ext>
            </a:extLst>
          </p:cNvPr>
          <p:cNvSpPr>
            <a:spLocks noGrp="1" noChangeArrowheads="1"/>
          </p:cNvSpPr>
          <p:nvPr>
            <p:ph idx="1"/>
          </p:nvPr>
        </p:nvSpPr>
        <p:spPr>
          <a:xfrm>
            <a:off x="533400" y="1752600"/>
            <a:ext cx="8305800" cy="3886200"/>
          </a:xfrm>
        </p:spPr>
        <p:txBody>
          <a:bodyPr/>
          <a:lstStyle/>
          <a:p>
            <a:r>
              <a:rPr lang="en-US" altLang="en-US" dirty="0"/>
              <a:t>Rebecca reports to SRO that Bobby raped her and forced her to fondle him on school grounds. SRO reports to police department and an investigation is initiated. The police report states the sex was consensual. Rebecca, not happy with this, files a Title IX formal complaint.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C4D67EA-84C6-3B42-9ED1-75AEB3206D64}"/>
              </a:ext>
            </a:extLst>
          </p:cNvPr>
          <p:cNvSpPr>
            <a:spLocks noGrp="1" noChangeArrowheads="1"/>
          </p:cNvSpPr>
          <p:nvPr>
            <p:ph type="title"/>
          </p:nvPr>
        </p:nvSpPr>
        <p:spPr/>
        <p:txBody>
          <a:bodyPr/>
          <a:lstStyle/>
          <a:p>
            <a:r>
              <a:rPr lang="en-US" altLang="en-US" sz="4000" b="1" dirty="0">
                <a:solidFill>
                  <a:srgbClr val="8E0000"/>
                </a:solidFill>
              </a:rPr>
              <a:t>Crafting an Appropriate Supportive Measure</a:t>
            </a:r>
          </a:p>
        </p:txBody>
      </p:sp>
      <p:sp>
        <p:nvSpPr>
          <p:cNvPr id="36867" name="Content Placeholder 2">
            <a:extLst>
              <a:ext uri="{FF2B5EF4-FFF2-40B4-BE49-F238E27FC236}">
                <a16:creationId xmlns:a16="http://schemas.microsoft.com/office/drawing/2014/main" id="{178D9706-989B-4712-545A-864FAF9CDD15}"/>
              </a:ext>
            </a:extLst>
          </p:cNvPr>
          <p:cNvSpPr>
            <a:spLocks noGrp="1" noChangeArrowheads="1"/>
          </p:cNvSpPr>
          <p:nvPr>
            <p:ph idx="1"/>
          </p:nvPr>
        </p:nvSpPr>
        <p:spPr>
          <a:xfrm>
            <a:off x="685800" y="2057400"/>
            <a:ext cx="8001000" cy="3810000"/>
          </a:xfrm>
        </p:spPr>
        <p:txBody>
          <a:bodyPr/>
          <a:lstStyle/>
          <a:p>
            <a:r>
              <a:rPr lang="en-US" altLang="en-US" dirty="0"/>
              <a:t>Supportive Measure: Principal moves Bobby’s classes, excludes Bobby from attending the prom, prohibits Bobby from parking on campus to prevent Rebecca from running into him</a:t>
            </a:r>
          </a:p>
          <a:p>
            <a:r>
              <a:rPr lang="en-US" altLang="en-US" dirty="0"/>
              <a:t>Under these facts, what would you provide?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BB3D71E-5EE0-D173-645F-9B7A4EDDB8AA}"/>
              </a:ext>
            </a:extLst>
          </p:cNvPr>
          <p:cNvSpPr>
            <a:spLocks noGrp="1" noChangeArrowheads="1"/>
          </p:cNvSpPr>
          <p:nvPr>
            <p:ph type="title"/>
          </p:nvPr>
        </p:nvSpPr>
        <p:spPr>
          <a:xfrm>
            <a:off x="457200" y="533400"/>
            <a:ext cx="8534400" cy="884238"/>
          </a:xfrm>
        </p:spPr>
        <p:txBody>
          <a:bodyPr/>
          <a:lstStyle/>
          <a:p>
            <a:r>
              <a:rPr lang="en-US" altLang="en-US" sz="4000" b="1" dirty="0">
                <a:solidFill>
                  <a:srgbClr val="8E0000"/>
                </a:solidFill>
              </a:rPr>
              <a:t>When Respondent is an Employee</a:t>
            </a:r>
          </a:p>
        </p:txBody>
      </p:sp>
      <p:sp>
        <p:nvSpPr>
          <p:cNvPr id="37891" name="Content Placeholder 2">
            <a:extLst>
              <a:ext uri="{FF2B5EF4-FFF2-40B4-BE49-F238E27FC236}">
                <a16:creationId xmlns:a16="http://schemas.microsoft.com/office/drawing/2014/main" id="{B1C4A193-3767-42A0-1192-B2947104CBC5}"/>
              </a:ext>
            </a:extLst>
          </p:cNvPr>
          <p:cNvSpPr>
            <a:spLocks noGrp="1" noChangeArrowheads="1"/>
          </p:cNvSpPr>
          <p:nvPr>
            <p:ph idx="1"/>
          </p:nvPr>
        </p:nvSpPr>
        <p:spPr>
          <a:xfrm>
            <a:off x="685800" y="1828800"/>
            <a:ext cx="8001000" cy="4343400"/>
          </a:xfrm>
        </p:spPr>
        <p:txBody>
          <a:bodyPr/>
          <a:lstStyle/>
          <a:p>
            <a:pPr>
              <a:lnSpc>
                <a:spcPts val="3000"/>
              </a:lnSpc>
              <a:spcBef>
                <a:spcPts val="0"/>
              </a:spcBef>
            </a:pPr>
            <a:r>
              <a:rPr lang="en-US" altLang="en-US" dirty="0"/>
              <a:t>School may send an employee home on paid administrative leave as a supportive measure “during the pendency of the grievance process”</a:t>
            </a:r>
            <a:br>
              <a:rPr lang="en-US" altLang="en-US" dirty="0"/>
            </a:br>
            <a:endParaRPr lang="en-US" altLang="en-US" dirty="0"/>
          </a:p>
          <a:p>
            <a:pPr>
              <a:lnSpc>
                <a:spcPts val="3000"/>
              </a:lnSpc>
              <a:spcBef>
                <a:spcPts val="0"/>
              </a:spcBef>
            </a:pPr>
            <a:r>
              <a:rPr lang="en-US" altLang="en-US" dirty="0"/>
              <a:t>Employee may also choose Title VII, as part of the HR process</a:t>
            </a:r>
          </a:p>
          <a:p>
            <a:pPr>
              <a:lnSpc>
                <a:spcPts val="3000"/>
              </a:lnSpc>
              <a:spcBef>
                <a:spcPts val="0"/>
              </a:spcBef>
            </a:pPr>
            <a:endParaRPr lang="en-US" altLang="en-US" dirty="0"/>
          </a:p>
          <a:p>
            <a:pPr>
              <a:lnSpc>
                <a:spcPts val="3000"/>
              </a:lnSpc>
              <a:spcBef>
                <a:spcPts val="0"/>
              </a:spcBef>
            </a:pPr>
            <a:r>
              <a:rPr lang="en-US" altLang="en-US" dirty="0"/>
              <a:t>Can reassign the employee to another site (Be careful)</a:t>
            </a:r>
          </a:p>
          <a:p>
            <a:endParaRPr lang="en-US" alt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A275BA0-F206-6380-316B-10B3919D9C8E}"/>
              </a:ext>
            </a:extLst>
          </p:cNvPr>
          <p:cNvSpPr>
            <a:spLocks noGrp="1" noChangeArrowheads="1"/>
          </p:cNvSpPr>
          <p:nvPr>
            <p:ph type="title"/>
          </p:nvPr>
        </p:nvSpPr>
        <p:spPr/>
        <p:txBody>
          <a:bodyPr/>
          <a:lstStyle/>
          <a:p>
            <a:r>
              <a:rPr lang="en-US" altLang="en-US" sz="4000" b="1" dirty="0">
                <a:solidFill>
                  <a:srgbClr val="8E0000"/>
                </a:solidFill>
              </a:rPr>
              <a:t>Emergency Removal </a:t>
            </a:r>
            <a:br>
              <a:rPr lang="en-US" altLang="en-US" sz="4000" b="1" dirty="0">
                <a:solidFill>
                  <a:srgbClr val="8E0000"/>
                </a:solidFill>
              </a:rPr>
            </a:br>
            <a:r>
              <a:rPr lang="en-US" altLang="en-US" sz="4000" b="1" dirty="0">
                <a:solidFill>
                  <a:srgbClr val="8E0000"/>
                </a:solidFill>
              </a:rPr>
              <a:t>of Student</a:t>
            </a:r>
          </a:p>
        </p:txBody>
      </p:sp>
      <p:sp>
        <p:nvSpPr>
          <p:cNvPr id="38915" name="Content Placeholder 2">
            <a:extLst>
              <a:ext uri="{FF2B5EF4-FFF2-40B4-BE49-F238E27FC236}">
                <a16:creationId xmlns:a16="http://schemas.microsoft.com/office/drawing/2014/main" id="{74F3BEEC-82F9-C27B-D9CE-30684B8FC008}"/>
              </a:ext>
            </a:extLst>
          </p:cNvPr>
          <p:cNvSpPr>
            <a:spLocks noGrp="1" noChangeArrowheads="1"/>
          </p:cNvSpPr>
          <p:nvPr>
            <p:ph idx="1"/>
          </p:nvPr>
        </p:nvSpPr>
        <p:spPr>
          <a:xfrm>
            <a:off x="609600" y="1752600"/>
            <a:ext cx="8229600" cy="4343400"/>
          </a:xfrm>
        </p:spPr>
        <p:txBody>
          <a:bodyPr/>
          <a:lstStyle/>
          <a:p>
            <a:r>
              <a:rPr lang="en-US" altLang="en-US" sz="3000" dirty="0"/>
              <a:t>Requires an individualized safety and risk analysis (threat assessment)</a:t>
            </a:r>
          </a:p>
          <a:p>
            <a:r>
              <a:rPr lang="en-US" altLang="en-US" sz="3000" dirty="0"/>
              <a:t>Requires “imminent and serious threat to the health or safety of a complainant or any students, employees or other persons arising from the allegations of sex discrimination” justifying removal</a:t>
            </a:r>
          </a:p>
          <a:p>
            <a:r>
              <a:rPr lang="en-US" altLang="en-US" sz="3000" dirty="0"/>
              <a:t>2024 regs removed “physical” threat requirement</a:t>
            </a:r>
          </a:p>
          <a:p>
            <a:pPr marL="0" indent="0">
              <a:buNone/>
            </a:pPr>
            <a:endParaRPr lang="en-US" alt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A275BA0-F206-6380-316B-10B3919D9C8E}"/>
              </a:ext>
            </a:extLst>
          </p:cNvPr>
          <p:cNvSpPr>
            <a:spLocks noGrp="1" noChangeArrowheads="1"/>
          </p:cNvSpPr>
          <p:nvPr>
            <p:ph type="title"/>
          </p:nvPr>
        </p:nvSpPr>
        <p:spPr/>
        <p:txBody>
          <a:bodyPr/>
          <a:lstStyle/>
          <a:p>
            <a:r>
              <a:rPr lang="en-US" altLang="en-US" sz="4000" b="1" dirty="0">
                <a:solidFill>
                  <a:srgbClr val="8E0000"/>
                </a:solidFill>
              </a:rPr>
              <a:t>Emergency Removal </a:t>
            </a:r>
            <a:br>
              <a:rPr lang="en-US" altLang="en-US" sz="4000" b="1" dirty="0">
                <a:solidFill>
                  <a:srgbClr val="8E0000"/>
                </a:solidFill>
              </a:rPr>
            </a:br>
            <a:r>
              <a:rPr lang="en-US" altLang="en-US" sz="4000" b="1" dirty="0">
                <a:solidFill>
                  <a:srgbClr val="8E0000"/>
                </a:solidFill>
              </a:rPr>
              <a:t>of Student</a:t>
            </a:r>
          </a:p>
        </p:txBody>
      </p:sp>
      <p:sp>
        <p:nvSpPr>
          <p:cNvPr id="38915" name="Content Placeholder 2">
            <a:extLst>
              <a:ext uri="{FF2B5EF4-FFF2-40B4-BE49-F238E27FC236}">
                <a16:creationId xmlns:a16="http://schemas.microsoft.com/office/drawing/2014/main" id="{74F3BEEC-82F9-C27B-D9CE-30684B8FC008}"/>
              </a:ext>
            </a:extLst>
          </p:cNvPr>
          <p:cNvSpPr>
            <a:spLocks noGrp="1" noChangeArrowheads="1"/>
          </p:cNvSpPr>
          <p:nvPr>
            <p:ph idx="1"/>
          </p:nvPr>
        </p:nvSpPr>
        <p:spPr>
          <a:xfrm>
            <a:off x="685800" y="2133600"/>
            <a:ext cx="8153400" cy="3962400"/>
          </a:xfrm>
        </p:spPr>
        <p:txBody>
          <a:bodyPr/>
          <a:lstStyle/>
          <a:p>
            <a:r>
              <a:rPr lang="en-US" altLang="en-US" sz="3000" dirty="0"/>
              <a:t>Requires “notice and an opportunity to challenge the decision immediately following the removal”</a:t>
            </a:r>
          </a:p>
          <a:p>
            <a:r>
              <a:rPr lang="en-US" altLang="en-US" sz="3000" dirty="0"/>
              <a:t>Emergency removal of a student with an IEP or a 504:  Remember that the student still has rights under IDEA or ADA.</a:t>
            </a:r>
          </a:p>
          <a:p>
            <a:pPr marL="0" indent="0">
              <a:buNone/>
            </a:pPr>
            <a:endParaRPr lang="en-US" altLang="en-US" dirty="0"/>
          </a:p>
        </p:txBody>
      </p:sp>
    </p:spTree>
    <p:extLst>
      <p:ext uri="{BB962C8B-B14F-4D97-AF65-F5344CB8AC3E}">
        <p14:creationId xmlns:p14="http://schemas.microsoft.com/office/powerpoint/2010/main" val="204633840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3" y="3810000"/>
            <a:ext cx="7772400" cy="1958975"/>
          </a:xfrm>
        </p:spPr>
        <p:txBody>
          <a:bodyPr/>
          <a:lstStyle/>
          <a:p>
            <a:pPr>
              <a:defRPr/>
            </a:pPr>
            <a:r>
              <a:rPr lang="en-US" dirty="0"/>
              <a:t>AFTER COMPLAINT</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906713"/>
            <a:ext cx="7772400" cy="979487"/>
          </a:xfrm>
        </p:spPr>
        <p:txBody>
          <a:bodyPr/>
          <a:lstStyle/>
          <a:p>
            <a:r>
              <a:rPr lang="en-US" altLang="en-US" sz="3200" dirty="0"/>
              <a:t>Title IX Coordinator’s Role</a:t>
            </a:r>
          </a:p>
        </p:txBody>
      </p:sp>
    </p:spTree>
    <p:extLst>
      <p:ext uri="{BB962C8B-B14F-4D97-AF65-F5344CB8AC3E}">
        <p14:creationId xmlns:p14="http://schemas.microsoft.com/office/powerpoint/2010/main" val="362404204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446D8F7-1ADB-5E86-9225-161E5812FF6C}"/>
              </a:ext>
            </a:extLst>
          </p:cNvPr>
          <p:cNvSpPr>
            <a:spLocks noGrp="1" noChangeArrowheads="1"/>
          </p:cNvSpPr>
          <p:nvPr>
            <p:ph type="title"/>
          </p:nvPr>
        </p:nvSpPr>
        <p:spPr>
          <a:xfrm>
            <a:off x="685800" y="381000"/>
            <a:ext cx="7772400" cy="731838"/>
          </a:xfrm>
        </p:spPr>
        <p:txBody>
          <a:bodyPr/>
          <a:lstStyle/>
          <a:p>
            <a:r>
              <a:rPr lang="en-US" altLang="en-US" sz="4000" b="1" dirty="0">
                <a:solidFill>
                  <a:srgbClr val="8E0000"/>
                </a:solidFill>
              </a:rPr>
              <a:t>Complaint</a:t>
            </a:r>
          </a:p>
        </p:txBody>
      </p:sp>
      <p:sp>
        <p:nvSpPr>
          <p:cNvPr id="40963" name="Content Placeholder 2">
            <a:extLst>
              <a:ext uri="{FF2B5EF4-FFF2-40B4-BE49-F238E27FC236}">
                <a16:creationId xmlns:a16="http://schemas.microsoft.com/office/drawing/2014/main" id="{7167964B-1812-B9AF-057E-B3D28D39EF13}"/>
              </a:ext>
            </a:extLst>
          </p:cNvPr>
          <p:cNvSpPr>
            <a:spLocks noGrp="1" noChangeArrowheads="1"/>
          </p:cNvSpPr>
          <p:nvPr>
            <p:ph idx="1"/>
          </p:nvPr>
        </p:nvSpPr>
        <p:spPr>
          <a:xfrm>
            <a:off x="685800" y="1371600"/>
            <a:ext cx="8077200" cy="4267200"/>
          </a:xfrm>
        </p:spPr>
        <p:txBody>
          <a:bodyPr/>
          <a:lstStyle/>
          <a:p>
            <a:pPr marL="0" indent="0">
              <a:buFontTx/>
              <a:buNone/>
            </a:pPr>
            <a:r>
              <a:rPr lang="en-US" altLang="en-US" sz="3000" dirty="0"/>
              <a:t>Complaint triggers Coordinator’s responsibilities to:</a:t>
            </a:r>
          </a:p>
          <a:p>
            <a:r>
              <a:rPr lang="en-US" altLang="en-US" sz="3000" dirty="0"/>
              <a:t>Provide notice to the Respondent (form)</a:t>
            </a:r>
          </a:p>
          <a:p>
            <a:r>
              <a:rPr lang="en-US" altLang="en-US" sz="3000" dirty="0"/>
              <a:t>Conduct investigation that complies with the District’s grievance procedures</a:t>
            </a:r>
          </a:p>
          <a:p>
            <a:pPr marL="0" indent="0">
              <a:buNone/>
            </a:pPr>
            <a:r>
              <a:rPr lang="en-US" altLang="en-US" sz="3000" dirty="0"/>
              <a:t>If Complainant does not wish to file a complaint, or wants to withdraw complaint, Title IX Coordinator must determine whether to file/continue complaint.</a:t>
            </a:r>
          </a:p>
          <a:p>
            <a:pPr marL="0" indent="0">
              <a:buFontTx/>
              <a:buNone/>
            </a:pPr>
            <a:endParaRPr lang="en-US" altLang="en-US"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551793"/>
            <a:ext cx="822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Assessing Whether to Proceed With Complaint w/o Complainant</a:t>
            </a:r>
            <a:endParaRPr lang="en-US" sz="4000" b="1" kern="0" dirty="0">
              <a:solidFill>
                <a:srgbClr val="8E0000"/>
              </a:solidFill>
            </a:endParaRPr>
          </a:p>
        </p:txBody>
      </p:sp>
      <p:sp>
        <p:nvSpPr>
          <p:cNvPr id="6" name="Content Placeholder 2">
            <a:extLst>
              <a:ext uri="{FF2B5EF4-FFF2-40B4-BE49-F238E27FC236}">
                <a16:creationId xmlns:a16="http://schemas.microsoft.com/office/drawing/2014/main" id="{D4D9E22B-7D4A-D460-8B6E-DED4B8A6D1C3}"/>
              </a:ext>
            </a:extLst>
          </p:cNvPr>
          <p:cNvSpPr txBox="1">
            <a:spLocks/>
          </p:cNvSpPr>
          <p:nvPr/>
        </p:nvSpPr>
        <p:spPr bwMode="auto">
          <a:xfrm>
            <a:off x="762000" y="175260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lgn="ctr">
              <a:buNone/>
            </a:pPr>
            <a:r>
              <a:rPr lang="en-US" sz="3600" b="0" u="sng" dirty="0">
                <a:solidFill>
                  <a:srgbClr val="C00000"/>
                </a:solidFill>
              </a:rPr>
              <a:t>2024 Regs</a:t>
            </a:r>
            <a:endParaRPr lang="en-US" sz="3600" b="0" u="sng" kern="0" dirty="0"/>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09600" y="2713038"/>
            <a:ext cx="81534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dirty="0">
                <a:solidFill>
                  <a:srgbClr val="002060"/>
                </a:solidFill>
              </a:rPr>
              <a:t>To make this fact-specific determination, the Title IX Coordinator must consider, at a minimum, the following eight (8) factors: </a:t>
            </a:r>
          </a:p>
          <a:p>
            <a:pPr marL="514350" indent="-514350">
              <a:buAutoNum type="arabicParenR"/>
            </a:pPr>
            <a:r>
              <a:rPr lang="en-US" sz="3000" b="0" dirty="0">
                <a:solidFill>
                  <a:srgbClr val="002060"/>
                </a:solidFill>
              </a:rPr>
              <a:t>Complainant’s request not to proceed</a:t>
            </a:r>
          </a:p>
          <a:p>
            <a:pPr marL="0" indent="0">
              <a:buNone/>
            </a:pPr>
            <a:r>
              <a:rPr lang="en-US" sz="3000" b="0" dirty="0">
                <a:solidFill>
                  <a:srgbClr val="002060"/>
                </a:solidFill>
              </a:rPr>
              <a:t>2) Complainant’s reasonable safety concerns regarding initiation of complaint</a:t>
            </a: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372284249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B5BCF7A-79EB-D6C9-6D9B-F9C582C659E3}"/>
              </a:ext>
            </a:extLst>
          </p:cNvPr>
          <p:cNvSpPr>
            <a:spLocks noGrp="1" noChangeArrowheads="1"/>
          </p:cNvSpPr>
          <p:nvPr>
            <p:ph type="title"/>
          </p:nvPr>
        </p:nvSpPr>
        <p:spPr/>
        <p:txBody>
          <a:bodyPr/>
          <a:lstStyle/>
          <a:p>
            <a:r>
              <a:rPr lang="en-US" altLang="en-US" sz="4000" b="1" dirty="0">
                <a:solidFill>
                  <a:srgbClr val="8E0000"/>
                </a:solidFill>
              </a:rPr>
              <a:t>Title IX Coordinator</a:t>
            </a:r>
          </a:p>
        </p:txBody>
      </p:sp>
      <p:sp>
        <p:nvSpPr>
          <p:cNvPr id="6147" name="Content Placeholder 2">
            <a:extLst>
              <a:ext uri="{FF2B5EF4-FFF2-40B4-BE49-F238E27FC236}">
                <a16:creationId xmlns:a16="http://schemas.microsoft.com/office/drawing/2014/main" id="{22C6077B-0C1B-E0C2-8BE2-070A9C9EEA85}"/>
              </a:ext>
            </a:extLst>
          </p:cNvPr>
          <p:cNvSpPr>
            <a:spLocks noGrp="1" noChangeArrowheads="1"/>
          </p:cNvSpPr>
          <p:nvPr>
            <p:ph idx="1"/>
          </p:nvPr>
        </p:nvSpPr>
        <p:spPr>
          <a:xfrm>
            <a:off x="533400" y="1981200"/>
            <a:ext cx="8382000" cy="4114800"/>
          </a:xfrm>
        </p:spPr>
        <p:txBody>
          <a:bodyPr/>
          <a:lstStyle/>
          <a:p>
            <a:pPr marL="0" indent="0">
              <a:buFontTx/>
              <a:buNone/>
            </a:pPr>
            <a:r>
              <a:rPr lang="en-US" altLang="en-US" dirty="0"/>
              <a:t>You are the front line for preventing district liability.  </a:t>
            </a:r>
          </a:p>
          <a:p>
            <a:pPr marL="0" indent="0">
              <a:buFontTx/>
              <a:buNone/>
            </a:pPr>
            <a:r>
              <a:rPr lang="en-US" altLang="en-US" dirty="0"/>
              <a:t>You are critical to successful implementation of Title IX regulations.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551793"/>
            <a:ext cx="8229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kern="0" dirty="0">
                <a:solidFill>
                  <a:srgbClr val="8E0000"/>
                </a:solidFill>
              </a:rPr>
              <a:t> </a:t>
            </a:r>
            <a:r>
              <a:rPr lang="en-US" sz="4000" dirty="0">
                <a:solidFill>
                  <a:srgbClr val="8E0000"/>
                </a:solidFill>
              </a:rPr>
              <a:t>Assessing Whether to Proceed With Complaint w/o Complainant</a:t>
            </a:r>
            <a:endParaRPr lang="en-US" sz="4000"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85800" y="2286000"/>
            <a:ext cx="8077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dirty="0">
                <a:solidFill>
                  <a:srgbClr val="002060"/>
                </a:solidFill>
              </a:rPr>
              <a:t>3) Risk that additional acts of sex discrimination would occur if complaint is not initiated </a:t>
            </a:r>
          </a:p>
          <a:p>
            <a:pPr marL="0" indent="0">
              <a:buNone/>
            </a:pPr>
            <a:r>
              <a:rPr lang="en-US" sz="3000" b="0" dirty="0">
                <a:solidFill>
                  <a:srgbClr val="002060"/>
                </a:solidFill>
              </a:rPr>
              <a:t>4) Severity of the alleged sex discrimination </a:t>
            </a:r>
          </a:p>
          <a:p>
            <a:pPr marL="0" indent="0">
              <a:buNone/>
            </a:pPr>
            <a:r>
              <a:rPr lang="en-US" sz="3000" b="0" dirty="0">
                <a:solidFill>
                  <a:srgbClr val="002060"/>
                </a:solidFill>
              </a:rPr>
              <a:t>5) Age and relationship of the parties, including whether the respondent is an employee</a:t>
            </a:r>
          </a:p>
          <a:p>
            <a:pPr marL="0" indent="0" algn="ctr">
              <a:buNone/>
            </a:pPr>
            <a:endParaRPr lang="en-US" sz="2800" b="0" dirty="0">
              <a:solidFill>
                <a:srgbClr val="002060"/>
              </a:solidFill>
            </a:endParaRP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2455210217"/>
      </p:ext>
    </p:extLst>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959643"/>
            <a:ext cx="83058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b="1" kern="0" dirty="0">
                <a:solidFill>
                  <a:srgbClr val="8E0000"/>
                </a:solidFill>
              </a:rPr>
              <a:t> </a:t>
            </a:r>
            <a:r>
              <a:rPr lang="en-US" sz="4000" b="1" dirty="0">
                <a:solidFill>
                  <a:srgbClr val="8E0000"/>
                </a:solidFill>
              </a:rPr>
              <a:t>Assessing Whether to Proceed With Complaint w/o Complainant</a:t>
            </a:r>
          </a:p>
          <a:p>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32298" y="2286000"/>
            <a:ext cx="805450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dirty="0">
                <a:solidFill>
                  <a:srgbClr val="002060"/>
                </a:solidFill>
              </a:rPr>
              <a:t>6) Scope of the alleged sex discrimination, including information suggesting a pattern, ongoing sex discrimination or sex discrimination alleged to have impacted multiple individuals</a:t>
            </a:r>
            <a:endParaRPr lang="en-US" sz="3000" b="0" kern="0" dirty="0"/>
          </a:p>
          <a:p>
            <a:pPr marL="0" indent="0">
              <a:buFontTx/>
              <a:buNone/>
            </a:pPr>
            <a:endParaRPr lang="en-US" b="0" kern="0" dirty="0"/>
          </a:p>
        </p:txBody>
      </p:sp>
    </p:spTree>
    <p:extLst>
      <p:ext uri="{BB962C8B-B14F-4D97-AF65-F5344CB8AC3E}">
        <p14:creationId xmlns:p14="http://schemas.microsoft.com/office/powerpoint/2010/main" val="3179915350"/>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85800" y="551793"/>
            <a:ext cx="81534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000" b="1" kern="0" dirty="0">
                <a:solidFill>
                  <a:srgbClr val="8E0000"/>
                </a:solidFill>
              </a:rPr>
              <a:t> </a:t>
            </a:r>
            <a:r>
              <a:rPr lang="en-US" sz="4000" b="1" dirty="0">
                <a:solidFill>
                  <a:srgbClr val="8E0000"/>
                </a:solidFill>
              </a:rPr>
              <a:t>Assessing Whether to Proceed With Complaint w/o Complainant</a:t>
            </a:r>
            <a:endParaRPr lang="en-US" sz="40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762000" y="2362200"/>
            <a:ext cx="7924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3000" b="0" dirty="0">
                <a:solidFill>
                  <a:srgbClr val="002060"/>
                </a:solidFill>
              </a:rPr>
              <a:t>7) Availability of the evidence to assist a decisionmaker</a:t>
            </a:r>
          </a:p>
          <a:p>
            <a:pPr marL="0" indent="0">
              <a:buNone/>
            </a:pPr>
            <a:r>
              <a:rPr lang="en-US" sz="3000" b="0" dirty="0">
                <a:solidFill>
                  <a:srgbClr val="002060"/>
                </a:solidFill>
              </a:rPr>
              <a:t>8) Whether the recipient could end the alleged sex discrimination and prevent its recurrence without initiating the grievance procedures</a:t>
            </a:r>
          </a:p>
          <a:p>
            <a:pPr marL="0" indent="0" algn="ctr">
              <a:buNone/>
            </a:pPr>
            <a:endParaRPr lang="en-US" sz="2800" b="0" dirty="0">
              <a:solidFill>
                <a:srgbClr val="002060"/>
              </a:solidFill>
            </a:endParaRPr>
          </a:p>
          <a:p>
            <a:pPr marL="0" indent="0">
              <a:buFontTx/>
              <a:buNone/>
            </a:pPr>
            <a:endParaRPr lang="en-US" sz="2800" b="0" kern="0" dirty="0"/>
          </a:p>
          <a:p>
            <a:pPr marL="0" indent="0">
              <a:buFontTx/>
              <a:buNone/>
            </a:pPr>
            <a:endParaRPr lang="en-US" b="0" kern="0" dirty="0"/>
          </a:p>
        </p:txBody>
      </p:sp>
    </p:spTree>
    <p:extLst>
      <p:ext uri="{BB962C8B-B14F-4D97-AF65-F5344CB8AC3E}">
        <p14:creationId xmlns:p14="http://schemas.microsoft.com/office/powerpoint/2010/main" val="4189591970"/>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B22A73F-7203-BDB8-E9B2-149D7F22D91F}"/>
              </a:ext>
            </a:extLst>
          </p:cNvPr>
          <p:cNvSpPr>
            <a:spLocks noGrp="1" noChangeArrowheads="1"/>
          </p:cNvSpPr>
          <p:nvPr>
            <p:ph type="title"/>
          </p:nvPr>
        </p:nvSpPr>
        <p:spPr>
          <a:xfrm>
            <a:off x="696913" y="457200"/>
            <a:ext cx="7772400" cy="666750"/>
          </a:xfrm>
        </p:spPr>
        <p:txBody>
          <a:bodyPr/>
          <a:lstStyle/>
          <a:p>
            <a:r>
              <a:rPr lang="en-US" altLang="en-US" sz="4000" b="1" dirty="0">
                <a:solidFill>
                  <a:srgbClr val="8E0000"/>
                </a:solidFill>
              </a:rPr>
              <a:t>Should you File?</a:t>
            </a:r>
          </a:p>
        </p:txBody>
      </p:sp>
      <p:sp>
        <p:nvSpPr>
          <p:cNvPr id="68611" name="Content Placeholder 2">
            <a:extLst>
              <a:ext uri="{FF2B5EF4-FFF2-40B4-BE49-F238E27FC236}">
                <a16:creationId xmlns:a16="http://schemas.microsoft.com/office/drawing/2014/main" id="{D44C9183-ECF8-D781-30FE-13764D91E75A}"/>
              </a:ext>
            </a:extLst>
          </p:cNvPr>
          <p:cNvSpPr>
            <a:spLocks noGrp="1" noChangeArrowheads="1"/>
          </p:cNvSpPr>
          <p:nvPr>
            <p:ph idx="1"/>
          </p:nvPr>
        </p:nvSpPr>
        <p:spPr>
          <a:xfrm>
            <a:off x="533400" y="1600200"/>
            <a:ext cx="8229600" cy="4133850"/>
          </a:xfrm>
        </p:spPr>
        <p:txBody>
          <a:bodyPr/>
          <a:lstStyle/>
          <a:p>
            <a:pPr>
              <a:defRPr/>
            </a:pPr>
            <a:r>
              <a:rPr lang="en-US" altLang="en-US" sz="3000" dirty="0"/>
              <a:t>Paul alleges Steven grabbed his testicles during a game of tag. You get this information in an actual knowledge report from gym teacher/principal. You call the parent, who says, “No big deal. Boys will be boys. We know Steven he’s a good kid.” </a:t>
            </a:r>
          </a:p>
          <a:p>
            <a:pPr>
              <a:lnSpc>
                <a:spcPts val="2800"/>
              </a:lnSpc>
              <a:spcBef>
                <a:spcPts val="0"/>
              </a:spcBef>
              <a:defRPr/>
            </a:pPr>
            <a:endParaRPr lang="en-US" altLang="en-US" sz="3000" dirty="0"/>
          </a:p>
          <a:p>
            <a:pPr>
              <a:defRPr/>
            </a:pPr>
            <a:r>
              <a:rPr lang="en-US" altLang="en-US" sz="3000" dirty="0"/>
              <a:t>Do you open a Title IX investigation?</a:t>
            </a:r>
          </a:p>
          <a:p>
            <a:pPr marL="0" indent="0">
              <a:buFontTx/>
              <a:buNone/>
              <a:defRPr/>
            </a:pPr>
            <a:endParaRPr lang="en-US" alt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3E4154CC-2874-3143-E07C-B33DD7DB7DE5}"/>
              </a:ext>
            </a:extLst>
          </p:cNvPr>
          <p:cNvSpPr>
            <a:spLocks noGrp="1" noChangeArrowheads="1"/>
          </p:cNvSpPr>
          <p:nvPr>
            <p:ph type="title"/>
          </p:nvPr>
        </p:nvSpPr>
        <p:spPr>
          <a:xfrm>
            <a:off x="685800" y="495300"/>
            <a:ext cx="7772400" cy="11430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lang="en-US" altLang="en-US" sz="4000" b="1" dirty="0">
                <a:solidFill>
                  <a:srgbClr val="8E0000"/>
                </a:solidFill>
              </a:rPr>
            </a:br>
            <a:br>
              <a:rPr lang="en-US" altLang="en-US" sz="4000" b="1" dirty="0">
                <a:solidFill>
                  <a:srgbClr val="8E0000"/>
                </a:solidFill>
              </a:rPr>
            </a:br>
            <a:br>
              <a:rPr lang="en-US" altLang="en-US" sz="4000" b="1" dirty="0">
                <a:solidFill>
                  <a:srgbClr val="8E0000"/>
                </a:solidFill>
              </a:rPr>
            </a:br>
            <a:r>
              <a:rPr lang="en-US" altLang="en-US" sz="4000" b="1" dirty="0">
                <a:solidFill>
                  <a:srgbClr val="8E0000"/>
                </a:solidFill>
                <a:cs typeface="Times New Roman" panose="02020603050405020304" pitchFamily="18" charset="0"/>
              </a:rPr>
              <a:t>Should you File? </a:t>
            </a:r>
            <a:br>
              <a:rPr kumimoji="0" lang="en-US" sz="2800" b="0" i="0" strike="noStrike" kern="0" cap="none" spc="0" normalizeH="0" baseline="0" noProof="0" dirty="0">
                <a:ln>
                  <a:noFill/>
                </a:ln>
                <a:solidFill>
                  <a:srgbClr val="000000"/>
                </a:solidFill>
                <a:effectLst/>
                <a:uLnTx/>
                <a:uFillTx/>
                <a:latin typeface="Arial" panose="020B0604020202020204" pitchFamily="34" charset="0"/>
                <a:ea typeface="+mn-ea"/>
                <a:cs typeface="+mn-cs"/>
              </a:rPr>
            </a:br>
            <a:br>
              <a:rPr lang="en-US" altLang="en-US" sz="4000" b="1" dirty="0">
                <a:solidFill>
                  <a:srgbClr val="8E0000"/>
                </a:solidFill>
              </a:rPr>
            </a:br>
            <a:endParaRPr lang="en-US" altLang="en-US" sz="4000" b="1" dirty="0">
              <a:solidFill>
                <a:srgbClr val="8E0000"/>
              </a:solidFill>
            </a:endParaRPr>
          </a:p>
        </p:txBody>
      </p:sp>
      <p:sp>
        <p:nvSpPr>
          <p:cNvPr id="45059" name="Content Placeholder 2">
            <a:extLst>
              <a:ext uri="{FF2B5EF4-FFF2-40B4-BE49-F238E27FC236}">
                <a16:creationId xmlns:a16="http://schemas.microsoft.com/office/drawing/2014/main" id="{4E6B9F90-121F-93C1-FEAC-5C4DF78D75BE}"/>
              </a:ext>
            </a:extLst>
          </p:cNvPr>
          <p:cNvSpPr>
            <a:spLocks noGrp="1" noChangeArrowheads="1"/>
          </p:cNvSpPr>
          <p:nvPr>
            <p:ph idx="1"/>
          </p:nvPr>
        </p:nvSpPr>
        <p:spPr>
          <a:xfrm>
            <a:off x="533400" y="1981200"/>
            <a:ext cx="8382000" cy="3962400"/>
          </a:xfrm>
        </p:spPr>
        <p:txBody>
          <a:bodyPr/>
          <a:lstStyle/>
          <a:p>
            <a:r>
              <a:rPr lang="en-US" altLang="en-US" sz="3000" dirty="0"/>
              <a:t>What if you know four other parents have complained about similar conduct by Steven over the past month, but they also have not wanted to file a Title IX formal complaint?</a:t>
            </a:r>
          </a:p>
          <a:p>
            <a:pPr>
              <a:lnSpc>
                <a:spcPts val="3360"/>
              </a:lnSpc>
              <a:spcBef>
                <a:spcPts val="0"/>
              </a:spcBef>
            </a:pPr>
            <a:endParaRPr lang="en-US" altLang="en-US" sz="3000" dirty="0"/>
          </a:p>
          <a:p>
            <a:r>
              <a:rPr lang="en-US" altLang="en-US" sz="3000" dirty="0"/>
              <a:t>What if the gym teacher reported she recently talked to the entire class about why “Nut Tag Tuesday,” was not acceptable.</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016CC23B-DF42-49C4-AF17-52CBECA87C1A}"/>
              </a:ext>
            </a:extLst>
          </p:cNvPr>
          <p:cNvSpPr>
            <a:spLocks noGrp="1" noChangeArrowheads="1"/>
          </p:cNvSpPr>
          <p:nvPr>
            <p:ph type="title"/>
          </p:nvPr>
        </p:nvSpPr>
        <p:spPr>
          <a:xfrm>
            <a:off x="696913" y="457200"/>
            <a:ext cx="7772400" cy="666750"/>
          </a:xfrm>
        </p:spPr>
        <p:txBody>
          <a:bodyPr/>
          <a:lstStyle/>
          <a:p>
            <a:r>
              <a:rPr lang="en-US" altLang="en-US" sz="4000" b="1" dirty="0">
                <a:solidFill>
                  <a:srgbClr val="8E0000"/>
                </a:solidFill>
              </a:rPr>
              <a:t>Should you File? </a:t>
            </a:r>
          </a:p>
        </p:txBody>
      </p:sp>
      <p:sp>
        <p:nvSpPr>
          <p:cNvPr id="46083" name="Content Placeholder 2">
            <a:extLst>
              <a:ext uri="{FF2B5EF4-FFF2-40B4-BE49-F238E27FC236}">
                <a16:creationId xmlns:a16="http://schemas.microsoft.com/office/drawing/2014/main" id="{7F3427C0-5C49-B70A-9676-24707FD169AE}"/>
              </a:ext>
            </a:extLst>
          </p:cNvPr>
          <p:cNvSpPr>
            <a:spLocks noGrp="1" noChangeArrowheads="1"/>
          </p:cNvSpPr>
          <p:nvPr>
            <p:ph idx="1"/>
          </p:nvPr>
        </p:nvSpPr>
        <p:spPr>
          <a:xfrm>
            <a:off x="457201" y="1371600"/>
            <a:ext cx="8229600" cy="4362450"/>
          </a:xfrm>
        </p:spPr>
        <p:txBody>
          <a:bodyPr/>
          <a:lstStyle/>
          <a:p>
            <a:r>
              <a:rPr lang="en-US" altLang="en-US" sz="2800" dirty="0"/>
              <a:t>Joe Teacher complains to the principal that Sam teacher continues to make unwanted sexual advances toward him. While making the actual knowledge report, the principal tells you that Joe has a reputation for having sex with multiple staff members over the past year. </a:t>
            </a:r>
          </a:p>
          <a:p>
            <a:pPr>
              <a:lnSpc>
                <a:spcPts val="2000"/>
              </a:lnSpc>
              <a:spcBef>
                <a:spcPts val="0"/>
              </a:spcBef>
            </a:pPr>
            <a:endParaRPr lang="en-US" altLang="en-US" sz="2800" dirty="0"/>
          </a:p>
          <a:p>
            <a:r>
              <a:rPr lang="en-US" altLang="en-US" sz="2800" dirty="0"/>
              <a:t>When you call Joe to offer supportive measures, he tells you he doesn’t want to proceed anymore because he doesn’t want his wife to find out about the affairs he’s had at school.</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88F6D9-6E04-A5A3-C7AB-104C723C9D8F}"/>
              </a:ext>
            </a:extLst>
          </p:cNvPr>
          <p:cNvSpPr>
            <a:spLocks noGrp="1"/>
          </p:cNvSpPr>
          <p:nvPr>
            <p:ph idx="1"/>
          </p:nvPr>
        </p:nvSpPr>
        <p:spPr>
          <a:xfrm>
            <a:off x="685800" y="2438400"/>
            <a:ext cx="7924800" cy="3505200"/>
          </a:xfrm>
        </p:spPr>
        <p:txBody>
          <a:bodyPr/>
          <a:lstStyle/>
          <a:p>
            <a:pPr>
              <a:defRPr/>
            </a:pPr>
            <a:r>
              <a:rPr lang="en-US" dirty="0">
                <a:latin typeface="+mj-lt"/>
              </a:rPr>
              <a:t>Document (for your records)</a:t>
            </a:r>
          </a:p>
          <a:p>
            <a:pPr lvl="1">
              <a:defRPr/>
            </a:pPr>
            <a:r>
              <a:rPr lang="en-US" sz="3200" dirty="0">
                <a:latin typeface="+mj-lt"/>
              </a:rPr>
              <a:t>That you offered supportive measures and what was offered/accepted</a:t>
            </a:r>
          </a:p>
          <a:p>
            <a:pPr lvl="1">
              <a:defRPr/>
            </a:pPr>
            <a:r>
              <a:rPr lang="en-US" sz="3200" dirty="0">
                <a:latin typeface="+mj-lt"/>
              </a:rPr>
              <a:t>That you explained Complaint procedure</a:t>
            </a:r>
          </a:p>
          <a:p>
            <a:pPr lvl="1">
              <a:defRPr/>
            </a:pPr>
            <a:r>
              <a:rPr lang="en-US" sz="3200" dirty="0">
                <a:latin typeface="+mj-lt"/>
              </a:rPr>
              <a:t>That the Complainant(s) declined</a:t>
            </a:r>
          </a:p>
        </p:txBody>
      </p:sp>
      <p:sp>
        <p:nvSpPr>
          <p:cNvPr id="4" name="Title 1">
            <a:extLst>
              <a:ext uri="{FF2B5EF4-FFF2-40B4-BE49-F238E27FC236}">
                <a16:creationId xmlns:a16="http://schemas.microsoft.com/office/drawing/2014/main" id="{ADB98F97-E335-7099-3CD4-3F3E06B9E9D3}"/>
              </a:ext>
            </a:extLst>
          </p:cNvPr>
          <p:cNvSpPr txBox="1">
            <a:spLocks/>
          </p:cNvSpPr>
          <p:nvPr/>
        </p:nvSpPr>
        <p:spPr bwMode="auto">
          <a:xfrm>
            <a:off x="342900" y="685800"/>
            <a:ext cx="8610600" cy="1119188"/>
          </a:xfrm>
          <a:prstGeom prst="rect">
            <a:avLst/>
          </a:prstGeom>
          <a:noFill/>
          <a:ln>
            <a:noFill/>
          </a:ln>
          <a:effectLst/>
        </p:spPr>
        <p:txBody>
          <a:bodyPr anchor="ct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pPr>
              <a:defRPr/>
            </a:pPr>
            <a:r>
              <a:rPr lang="en-US" sz="4000" kern="0" dirty="0">
                <a:solidFill>
                  <a:srgbClr val="8E0000"/>
                </a:solidFill>
              </a:rPr>
              <a:t>If Complaint Declines Title IX Process, And Coordinator Decides Not To Open</a:t>
            </a:r>
            <a:endParaRPr lang="en-US" sz="4000" kern="0" dirty="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0BFD024-8CA4-0EAD-47D8-16B096D2C822}"/>
              </a:ext>
            </a:extLst>
          </p:cNvPr>
          <p:cNvSpPr>
            <a:spLocks noGrp="1" noChangeArrowheads="1"/>
          </p:cNvSpPr>
          <p:nvPr>
            <p:ph type="title"/>
          </p:nvPr>
        </p:nvSpPr>
        <p:spPr>
          <a:xfrm>
            <a:off x="533400" y="533400"/>
            <a:ext cx="8610600" cy="884238"/>
          </a:xfrm>
        </p:spPr>
        <p:txBody>
          <a:bodyPr/>
          <a:lstStyle/>
          <a:p>
            <a:r>
              <a:rPr lang="en-US" altLang="en-US" sz="4000" b="1" dirty="0">
                <a:solidFill>
                  <a:srgbClr val="8E0000"/>
                </a:solidFill>
              </a:rPr>
              <a:t>Written Notice Requirements:  Formal Complaint</a:t>
            </a:r>
          </a:p>
        </p:txBody>
      </p:sp>
      <p:sp>
        <p:nvSpPr>
          <p:cNvPr id="3" name="Content Placeholder 2">
            <a:extLst>
              <a:ext uri="{FF2B5EF4-FFF2-40B4-BE49-F238E27FC236}">
                <a16:creationId xmlns:a16="http://schemas.microsoft.com/office/drawing/2014/main" id="{7058AC29-3571-BE97-3E7A-58D9F952DBA4}"/>
              </a:ext>
            </a:extLst>
          </p:cNvPr>
          <p:cNvSpPr>
            <a:spLocks noGrp="1"/>
          </p:cNvSpPr>
          <p:nvPr>
            <p:ph idx="1"/>
          </p:nvPr>
        </p:nvSpPr>
        <p:spPr>
          <a:xfrm>
            <a:off x="533400" y="1752600"/>
            <a:ext cx="8305800" cy="4572000"/>
          </a:xfrm>
        </p:spPr>
        <p:txBody>
          <a:bodyPr/>
          <a:lstStyle/>
          <a:p>
            <a:pPr marL="0" indent="0">
              <a:spcBef>
                <a:spcPts val="0"/>
              </a:spcBef>
              <a:spcAft>
                <a:spcPts val="600"/>
              </a:spcAft>
              <a:buFontTx/>
              <a:buNone/>
              <a:defRPr/>
            </a:pPr>
            <a:r>
              <a:rPr lang="en-US" sz="2700" dirty="0"/>
              <a:t>Provide written notice of the District’s grievance procedure to both parties, including information about informal resolution process, if the District adopts one</a:t>
            </a:r>
          </a:p>
          <a:p>
            <a:pPr marL="0" indent="0">
              <a:spcBef>
                <a:spcPts val="0"/>
              </a:spcBef>
              <a:buFontTx/>
              <a:buNone/>
              <a:defRPr/>
            </a:pPr>
            <a:r>
              <a:rPr lang="en-US" sz="2700" b="1" dirty="0"/>
              <a:t>Written notice must</a:t>
            </a:r>
            <a:r>
              <a:rPr lang="en-US" sz="2700" dirty="0"/>
              <a:t>:</a:t>
            </a:r>
          </a:p>
          <a:p>
            <a:pPr>
              <a:spcBef>
                <a:spcPts val="0"/>
              </a:spcBef>
              <a:defRPr/>
            </a:pPr>
            <a:r>
              <a:rPr lang="en-US" sz="2700" dirty="0"/>
              <a:t>Include a statement that the respondent is presumed not responsible for conduct and that a determination will not be made until the conclusion of the grievance process</a:t>
            </a:r>
          </a:p>
          <a:p>
            <a:pPr>
              <a:spcBef>
                <a:spcPts val="0"/>
              </a:spcBef>
              <a:defRPr/>
            </a:pPr>
            <a:r>
              <a:rPr lang="en-US" sz="2700" dirty="0"/>
              <a:t>Include a copy/reference to the grievance process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3AF8C5B-A1E3-4BBD-B796-021CE7DAFB13}"/>
              </a:ext>
            </a:extLst>
          </p:cNvPr>
          <p:cNvSpPr>
            <a:spLocks noGrp="1" noChangeArrowheads="1"/>
          </p:cNvSpPr>
          <p:nvPr>
            <p:ph type="title"/>
          </p:nvPr>
        </p:nvSpPr>
        <p:spPr>
          <a:xfrm>
            <a:off x="457200" y="533400"/>
            <a:ext cx="8686800" cy="884238"/>
          </a:xfrm>
        </p:spPr>
        <p:txBody>
          <a:bodyPr/>
          <a:lstStyle/>
          <a:p>
            <a:r>
              <a:rPr lang="en-US" altLang="en-US" sz="4000" b="1" dirty="0">
                <a:solidFill>
                  <a:srgbClr val="8E0000"/>
                </a:solidFill>
              </a:rPr>
              <a:t>Written Notice Requirements:  Formal Complaint</a:t>
            </a:r>
          </a:p>
        </p:txBody>
      </p:sp>
      <p:sp>
        <p:nvSpPr>
          <p:cNvPr id="49155" name="Content Placeholder 2">
            <a:extLst>
              <a:ext uri="{FF2B5EF4-FFF2-40B4-BE49-F238E27FC236}">
                <a16:creationId xmlns:a16="http://schemas.microsoft.com/office/drawing/2014/main" id="{2E7EE482-A263-5513-C2AC-F4A18055D350}"/>
              </a:ext>
            </a:extLst>
          </p:cNvPr>
          <p:cNvSpPr>
            <a:spLocks noGrp="1" noChangeArrowheads="1"/>
          </p:cNvSpPr>
          <p:nvPr>
            <p:ph idx="1"/>
          </p:nvPr>
        </p:nvSpPr>
        <p:spPr>
          <a:xfrm>
            <a:off x="609600" y="1754188"/>
            <a:ext cx="8077200" cy="4572000"/>
          </a:xfrm>
        </p:spPr>
        <p:txBody>
          <a:bodyPr/>
          <a:lstStyle/>
          <a:p>
            <a:pPr>
              <a:spcBef>
                <a:spcPts val="0"/>
              </a:spcBef>
            </a:pPr>
            <a:r>
              <a:rPr lang="en-US" altLang="en-US" sz="2800" dirty="0"/>
              <a:t>Inform parties that they may have an advisor of their choice</a:t>
            </a:r>
          </a:p>
          <a:p>
            <a:pPr lvl="1">
              <a:spcBef>
                <a:spcPts val="0"/>
              </a:spcBef>
            </a:pPr>
            <a:r>
              <a:rPr lang="en-US" altLang="en-US" dirty="0"/>
              <a:t>Advisor may be an attorney, but doesn’t have to be</a:t>
            </a:r>
          </a:p>
          <a:p>
            <a:pPr>
              <a:spcBef>
                <a:spcPts val="0"/>
              </a:spcBef>
            </a:pPr>
            <a:r>
              <a:rPr lang="en-US" altLang="en-US" sz="2800" dirty="0"/>
              <a:t>Inform parties that they may inspect and review evidence collected during this investigation</a:t>
            </a:r>
          </a:p>
          <a:p>
            <a:pPr>
              <a:spcBef>
                <a:spcPts val="0"/>
              </a:spcBef>
            </a:pPr>
            <a:r>
              <a:rPr lang="en-US" altLang="en-US" sz="2800" dirty="0"/>
              <a:t>Inform parties of any provision of district policy of conduct that prohibits making false statements or knowingly submitting false evidence</a:t>
            </a:r>
          </a:p>
          <a:p>
            <a:endParaRPr lang="en-US" altLang="en-US" sz="3000"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3ABF20F9-735C-7470-9724-64F0AE49E70F}"/>
              </a:ext>
            </a:extLst>
          </p:cNvPr>
          <p:cNvSpPr>
            <a:spLocks noGrp="1" noChangeArrowheads="1"/>
          </p:cNvSpPr>
          <p:nvPr>
            <p:ph type="title"/>
          </p:nvPr>
        </p:nvSpPr>
        <p:spPr>
          <a:xfrm>
            <a:off x="304800" y="533400"/>
            <a:ext cx="9067800" cy="884238"/>
          </a:xfrm>
        </p:spPr>
        <p:txBody>
          <a:bodyPr/>
          <a:lstStyle/>
          <a:p>
            <a:r>
              <a:rPr lang="en-US" altLang="en-US" sz="4000" b="1" dirty="0">
                <a:solidFill>
                  <a:srgbClr val="8E0000"/>
                </a:solidFill>
              </a:rPr>
              <a:t>Written Notice Requirements:  Formal Complaint</a:t>
            </a:r>
          </a:p>
        </p:txBody>
      </p:sp>
      <p:sp>
        <p:nvSpPr>
          <p:cNvPr id="3" name="Content Placeholder 2">
            <a:extLst>
              <a:ext uri="{FF2B5EF4-FFF2-40B4-BE49-F238E27FC236}">
                <a16:creationId xmlns:a16="http://schemas.microsoft.com/office/drawing/2014/main" id="{C3CA224F-9BAE-DED7-5B97-A55127F2AA17}"/>
              </a:ext>
            </a:extLst>
          </p:cNvPr>
          <p:cNvSpPr>
            <a:spLocks noGrp="1"/>
          </p:cNvSpPr>
          <p:nvPr>
            <p:ph idx="1"/>
          </p:nvPr>
        </p:nvSpPr>
        <p:spPr>
          <a:xfrm>
            <a:off x="609600" y="1752600"/>
            <a:ext cx="8153400" cy="3962400"/>
          </a:xfrm>
        </p:spPr>
        <p:txBody>
          <a:bodyPr/>
          <a:lstStyle/>
          <a:p>
            <a:pPr marL="0" indent="0" algn="just">
              <a:spcBef>
                <a:spcPts val="0"/>
              </a:spcBef>
              <a:buFontTx/>
              <a:buNone/>
              <a:defRPr/>
            </a:pPr>
            <a:r>
              <a:rPr lang="en-US" sz="2800" dirty="0"/>
              <a:t>Notice of the allegations of sexual harassment provided to the parties must include sufficient details, and be provided in enough time, to allow preparation of a response prior to initial interview</a:t>
            </a:r>
          </a:p>
          <a:p>
            <a:pPr marL="0" indent="0">
              <a:spcBef>
                <a:spcPts val="0"/>
              </a:spcBef>
              <a:buFontTx/>
              <a:buNone/>
              <a:defRPr/>
            </a:pPr>
            <a:r>
              <a:rPr lang="en-US" sz="2800" dirty="0"/>
              <a:t>Sufficient notice includes, if known:</a:t>
            </a:r>
          </a:p>
          <a:p>
            <a:pPr>
              <a:spcBef>
                <a:spcPts val="0"/>
              </a:spcBef>
              <a:defRPr/>
            </a:pPr>
            <a:r>
              <a:rPr lang="en-US" sz="2800" dirty="0"/>
              <a:t>Identities of the parties involved </a:t>
            </a:r>
          </a:p>
          <a:p>
            <a:pPr>
              <a:spcBef>
                <a:spcPts val="0"/>
              </a:spcBef>
              <a:defRPr/>
            </a:pPr>
            <a:r>
              <a:rPr lang="en-US" sz="2800" dirty="0"/>
              <a:t>The conduct alleged to constitute sexual harassment</a:t>
            </a:r>
          </a:p>
          <a:p>
            <a:pPr>
              <a:spcBef>
                <a:spcPts val="0"/>
              </a:spcBef>
              <a:defRPr/>
            </a:pPr>
            <a:r>
              <a:rPr lang="en-US" sz="2800" dirty="0"/>
              <a:t>The date(s) and location(s) of the alleged incident</a:t>
            </a:r>
          </a:p>
          <a:p>
            <a:pPr>
              <a:defRPr/>
            </a:pPr>
            <a:endParaRPr lang="en-US" sz="2800" dirty="0"/>
          </a:p>
          <a:p>
            <a:pPr>
              <a:defRPr/>
            </a:pPr>
            <a:endParaRPr lang="en-US" dirty="0"/>
          </a:p>
          <a:p>
            <a:pPr marL="457200" lvl="1" indent="0">
              <a:buFontTx/>
              <a:buNone/>
              <a:defRPr/>
            </a:pP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017EE9A-4C00-CE76-5D7D-9F3FB068A12B}"/>
              </a:ext>
            </a:extLst>
          </p:cNvPr>
          <p:cNvSpPr>
            <a:spLocks noGrp="1" noChangeArrowheads="1"/>
          </p:cNvSpPr>
          <p:nvPr>
            <p:ph type="title"/>
          </p:nvPr>
        </p:nvSpPr>
        <p:spPr/>
        <p:txBody>
          <a:bodyPr/>
          <a:lstStyle/>
          <a:p>
            <a:r>
              <a:rPr lang="en-US" altLang="en-US" sz="4000" b="1" dirty="0">
                <a:solidFill>
                  <a:srgbClr val="8E0000"/>
                </a:solidFill>
              </a:rPr>
              <a:t>Tips</a:t>
            </a:r>
          </a:p>
        </p:txBody>
      </p:sp>
      <p:sp>
        <p:nvSpPr>
          <p:cNvPr id="7171" name="Content Placeholder 2">
            <a:extLst>
              <a:ext uri="{FF2B5EF4-FFF2-40B4-BE49-F238E27FC236}">
                <a16:creationId xmlns:a16="http://schemas.microsoft.com/office/drawing/2014/main" id="{7BBD2112-DBB6-FC6B-6A3D-92D7F0B1C790}"/>
              </a:ext>
            </a:extLst>
          </p:cNvPr>
          <p:cNvSpPr>
            <a:spLocks noGrp="1" noChangeArrowheads="1"/>
          </p:cNvSpPr>
          <p:nvPr>
            <p:ph idx="1"/>
          </p:nvPr>
        </p:nvSpPr>
        <p:spPr/>
        <p:txBody>
          <a:bodyPr/>
          <a:lstStyle/>
          <a:p>
            <a:r>
              <a:rPr lang="en-US" altLang="en-US" dirty="0"/>
              <a:t>Title IX Packet updated</a:t>
            </a:r>
          </a:p>
          <a:p>
            <a:pPr lvl="1"/>
            <a:r>
              <a:rPr lang="en-US" altLang="en-US" dirty="0"/>
              <a:t>Resources</a:t>
            </a:r>
          </a:p>
          <a:p>
            <a:pPr lvl="1"/>
            <a:r>
              <a:rPr lang="en-US" altLang="en-US" dirty="0"/>
              <a:t>Templates</a:t>
            </a:r>
          </a:p>
          <a:p>
            <a:r>
              <a:rPr lang="en-US" altLang="en-US" dirty="0"/>
              <a:t>District Governing Board Policies for Sexual Harassment, Title IX, Bullying</a:t>
            </a:r>
          </a:p>
        </p:txBody>
      </p:sp>
    </p:spTree>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EFCFE1A-611C-D754-1946-734134B85ADE}"/>
              </a:ext>
            </a:extLst>
          </p:cNvPr>
          <p:cNvSpPr>
            <a:spLocks noGrp="1" noChangeArrowheads="1"/>
          </p:cNvSpPr>
          <p:nvPr>
            <p:ph type="title"/>
          </p:nvPr>
        </p:nvSpPr>
        <p:spPr>
          <a:xfrm>
            <a:off x="457200" y="547688"/>
            <a:ext cx="8686800" cy="885825"/>
          </a:xfrm>
        </p:spPr>
        <p:txBody>
          <a:bodyPr/>
          <a:lstStyle/>
          <a:p>
            <a:r>
              <a:rPr lang="en-US" altLang="en-US" sz="4000" b="1" dirty="0">
                <a:solidFill>
                  <a:srgbClr val="8E0000"/>
                </a:solidFill>
              </a:rPr>
              <a:t>Written Notice Requirements:  Formal Complaint</a:t>
            </a:r>
          </a:p>
        </p:txBody>
      </p:sp>
      <p:sp>
        <p:nvSpPr>
          <p:cNvPr id="51203" name="Content Placeholder 2">
            <a:extLst>
              <a:ext uri="{FF2B5EF4-FFF2-40B4-BE49-F238E27FC236}">
                <a16:creationId xmlns:a16="http://schemas.microsoft.com/office/drawing/2014/main" id="{33DE6CA0-43F0-A0E9-8566-EBC1CF471357}"/>
              </a:ext>
            </a:extLst>
          </p:cNvPr>
          <p:cNvSpPr>
            <a:spLocks noGrp="1" noChangeArrowheads="1"/>
          </p:cNvSpPr>
          <p:nvPr>
            <p:ph idx="1"/>
          </p:nvPr>
        </p:nvSpPr>
        <p:spPr>
          <a:xfrm>
            <a:off x="685800" y="1905000"/>
            <a:ext cx="8001000" cy="3962400"/>
          </a:xfrm>
        </p:spPr>
        <p:txBody>
          <a:bodyPr/>
          <a:lstStyle/>
          <a:p>
            <a:pPr marL="0" indent="0">
              <a:buFontTx/>
              <a:buNone/>
            </a:pPr>
            <a:r>
              <a:rPr lang="en-US" altLang="en-US" dirty="0"/>
              <a:t>If, during the course of the investigation, the school decides to investigate additional allegations about complainant or respondent that were not included in initial notice, Title IX Coordinator must provide written notice of the additional allegations to the parties.</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446D8F7-1ADB-5E86-9225-161E5812FF6C}"/>
              </a:ext>
            </a:extLst>
          </p:cNvPr>
          <p:cNvSpPr>
            <a:spLocks noGrp="1" noChangeArrowheads="1"/>
          </p:cNvSpPr>
          <p:nvPr>
            <p:ph type="title"/>
          </p:nvPr>
        </p:nvSpPr>
        <p:spPr>
          <a:xfrm>
            <a:off x="685800" y="228600"/>
            <a:ext cx="8382000" cy="884238"/>
          </a:xfrm>
        </p:spPr>
        <p:txBody>
          <a:bodyPr/>
          <a:lstStyle/>
          <a:p>
            <a:r>
              <a:rPr lang="en-US" altLang="en-US" sz="4000" b="1" dirty="0">
                <a:solidFill>
                  <a:srgbClr val="8E0000"/>
                </a:solidFill>
              </a:rPr>
              <a:t>Consolidation of Complaint</a:t>
            </a:r>
            <a:r>
              <a:rPr lang="en-US" altLang="en-US" b="1" dirty="0">
                <a:solidFill>
                  <a:srgbClr val="8E0000"/>
                </a:solidFill>
              </a:rPr>
              <a:t>s</a:t>
            </a:r>
          </a:p>
        </p:txBody>
      </p:sp>
      <p:sp>
        <p:nvSpPr>
          <p:cNvPr id="40963" name="Content Placeholder 2">
            <a:extLst>
              <a:ext uri="{FF2B5EF4-FFF2-40B4-BE49-F238E27FC236}">
                <a16:creationId xmlns:a16="http://schemas.microsoft.com/office/drawing/2014/main" id="{7167964B-1812-B9AF-057E-B3D28D39EF13}"/>
              </a:ext>
            </a:extLst>
          </p:cNvPr>
          <p:cNvSpPr>
            <a:spLocks noGrp="1" noChangeArrowheads="1"/>
          </p:cNvSpPr>
          <p:nvPr>
            <p:ph idx="1"/>
          </p:nvPr>
        </p:nvSpPr>
        <p:spPr>
          <a:xfrm>
            <a:off x="457200" y="1295400"/>
            <a:ext cx="8382000" cy="4800600"/>
          </a:xfrm>
        </p:spPr>
        <p:txBody>
          <a:bodyPr/>
          <a:lstStyle/>
          <a:p>
            <a:r>
              <a:rPr lang="en-US" altLang="en-US" dirty="0"/>
              <a:t>Complaints may be consolidated:</a:t>
            </a:r>
          </a:p>
          <a:p>
            <a:pPr lvl="1"/>
            <a:r>
              <a:rPr lang="en-US" altLang="en-US" dirty="0"/>
              <a:t>Against one or more respondents;</a:t>
            </a:r>
          </a:p>
          <a:p>
            <a:pPr lvl="1"/>
            <a:r>
              <a:rPr lang="en-US" altLang="en-US" dirty="0"/>
              <a:t>By one or more complainants; or</a:t>
            </a:r>
          </a:p>
          <a:p>
            <a:pPr lvl="1"/>
            <a:r>
              <a:rPr lang="en-US" altLang="en-US" dirty="0"/>
              <a:t>By one party against another party</a:t>
            </a:r>
          </a:p>
          <a:p>
            <a:r>
              <a:rPr lang="en-US" altLang="en-US" b="1" i="1" dirty="0"/>
              <a:t>IF</a:t>
            </a:r>
            <a:r>
              <a:rPr lang="en-US" altLang="en-US" dirty="0"/>
              <a:t> the allegations of sex discrimination rise out of the same facts or circumstances </a:t>
            </a:r>
          </a:p>
          <a:p>
            <a:r>
              <a:rPr lang="en-US" altLang="en-US" dirty="0"/>
              <a:t>Be careful to assess privacy and confidentiality concerns when determining whether to consolidate </a:t>
            </a:r>
          </a:p>
        </p:txBody>
      </p:sp>
    </p:spTree>
    <p:extLst>
      <p:ext uri="{BB962C8B-B14F-4D97-AF65-F5344CB8AC3E}">
        <p14:creationId xmlns:p14="http://schemas.microsoft.com/office/powerpoint/2010/main" val="213599133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446D8F7-1ADB-5E86-9225-161E5812FF6C}"/>
              </a:ext>
            </a:extLst>
          </p:cNvPr>
          <p:cNvSpPr>
            <a:spLocks noGrp="1" noChangeArrowheads="1"/>
          </p:cNvSpPr>
          <p:nvPr>
            <p:ph type="title"/>
          </p:nvPr>
        </p:nvSpPr>
        <p:spPr>
          <a:xfrm>
            <a:off x="642026" y="228600"/>
            <a:ext cx="8382000" cy="884238"/>
          </a:xfrm>
        </p:spPr>
        <p:txBody>
          <a:bodyPr/>
          <a:lstStyle/>
          <a:p>
            <a:r>
              <a:rPr lang="en-US" altLang="en-US" sz="4000" b="1" dirty="0">
                <a:solidFill>
                  <a:srgbClr val="8E0000"/>
                </a:solidFill>
              </a:rPr>
              <a:t>Good Cause Delay</a:t>
            </a:r>
          </a:p>
        </p:txBody>
      </p:sp>
      <p:sp>
        <p:nvSpPr>
          <p:cNvPr id="40963" name="Content Placeholder 2">
            <a:extLst>
              <a:ext uri="{FF2B5EF4-FFF2-40B4-BE49-F238E27FC236}">
                <a16:creationId xmlns:a16="http://schemas.microsoft.com/office/drawing/2014/main" id="{7167964B-1812-B9AF-057E-B3D28D39EF13}"/>
              </a:ext>
            </a:extLst>
          </p:cNvPr>
          <p:cNvSpPr>
            <a:spLocks noGrp="1" noChangeArrowheads="1"/>
          </p:cNvSpPr>
          <p:nvPr>
            <p:ph idx="1"/>
          </p:nvPr>
        </p:nvSpPr>
        <p:spPr>
          <a:xfrm>
            <a:off x="489626" y="1219200"/>
            <a:ext cx="8382000" cy="4648200"/>
          </a:xfrm>
        </p:spPr>
        <p:txBody>
          <a:bodyPr/>
          <a:lstStyle/>
          <a:p>
            <a:r>
              <a:rPr lang="en-US" altLang="en-US" dirty="0"/>
              <a:t>Reasonable extension of “prompt” timeframes may be allowed on a case-by-case basis for good cause </a:t>
            </a:r>
          </a:p>
          <a:p>
            <a:r>
              <a:rPr lang="en-US" altLang="en-US" dirty="0"/>
              <a:t>Good cause = concurrent law enforcement or DCS activity; unavailability of Respondent; school break </a:t>
            </a:r>
          </a:p>
          <a:p>
            <a:pPr lvl="1"/>
            <a:r>
              <a:rPr lang="en-US" altLang="en-US" sz="3000" dirty="0"/>
              <a:t>It is </a:t>
            </a:r>
            <a:r>
              <a:rPr lang="en-US" altLang="en-US" sz="3000" b="1" dirty="0"/>
              <a:t>not</a:t>
            </a:r>
            <a:r>
              <a:rPr lang="en-US" altLang="en-US" sz="3000" dirty="0"/>
              <a:t> good cause to delay because Coordinator, Investigator, or Decisionmaker are unavailable </a:t>
            </a:r>
          </a:p>
        </p:txBody>
      </p:sp>
    </p:spTree>
    <p:extLst>
      <p:ext uri="{BB962C8B-B14F-4D97-AF65-F5344CB8AC3E}">
        <p14:creationId xmlns:p14="http://schemas.microsoft.com/office/powerpoint/2010/main" val="418843148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446D8F7-1ADB-5E86-9225-161E5812FF6C}"/>
              </a:ext>
            </a:extLst>
          </p:cNvPr>
          <p:cNvSpPr>
            <a:spLocks noGrp="1" noChangeArrowheads="1"/>
          </p:cNvSpPr>
          <p:nvPr>
            <p:ph type="title"/>
          </p:nvPr>
        </p:nvSpPr>
        <p:spPr>
          <a:xfrm>
            <a:off x="642026" y="228600"/>
            <a:ext cx="8382000" cy="884238"/>
          </a:xfrm>
        </p:spPr>
        <p:txBody>
          <a:bodyPr/>
          <a:lstStyle/>
          <a:p>
            <a:r>
              <a:rPr lang="en-US" altLang="en-US" sz="4000" b="1" dirty="0">
                <a:solidFill>
                  <a:srgbClr val="8E0000"/>
                </a:solidFill>
              </a:rPr>
              <a:t>Good Cause Delay</a:t>
            </a:r>
          </a:p>
        </p:txBody>
      </p:sp>
      <p:sp>
        <p:nvSpPr>
          <p:cNvPr id="40963" name="Content Placeholder 2">
            <a:extLst>
              <a:ext uri="{FF2B5EF4-FFF2-40B4-BE49-F238E27FC236}">
                <a16:creationId xmlns:a16="http://schemas.microsoft.com/office/drawing/2014/main" id="{7167964B-1812-B9AF-057E-B3D28D39EF13}"/>
              </a:ext>
            </a:extLst>
          </p:cNvPr>
          <p:cNvSpPr>
            <a:spLocks noGrp="1" noChangeArrowheads="1"/>
          </p:cNvSpPr>
          <p:nvPr>
            <p:ph idx="1"/>
          </p:nvPr>
        </p:nvSpPr>
        <p:spPr>
          <a:xfrm>
            <a:off x="489626" y="1219200"/>
            <a:ext cx="8273374" cy="4648200"/>
          </a:xfrm>
        </p:spPr>
        <p:txBody>
          <a:bodyPr/>
          <a:lstStyle/>
          <a:p>
            <a:r>
              <a:rPr lang="en-US" altLang="en-US" dirty="0"/>
              <a:t>Delay may be needed for: </a:t>
            </a:r>
          </a:p>
          <a:p>
            <a:pPr lvl="1"/>
            <a:r>
              <a:rPr lang="en-US" altLang="en-US" sz="3000" dirty="0"/>
              <a:t>Evaluation of whether to dismiss or investigate complaint </a:t>
            </a:r>
          </a:p>
          <a:p>
            <a:pPr lvl="1"/>
            <a:r>
              <a:rPr lang="en-US" altLang="en-US" sz="3000" dirty="0"/>
              <a:t>Investigation overall or any specific portion</a:t>
            </a:r>
          </a:p>
          <a:p>
            <a:pPr lvl="1"/>
            <a:r>
              <a:rPr lang="en-US" altLang="en-US" sz="3000" dirty="0"/>
              <a:t>Decision of determination of responsibility</a:t>
            </a:r>
          </a:p>
          <a:p>
            <a:pPr lvl="1"/>
            <a:r>
              <a:rPr lang="en-US" altLang="en-US" sz="3000" dirty="0"/>
              <a:t>Appeal </a:t>
            </a:r>
          </a:p>
          <a:p>
            <a:r>
              <a:rPr lang="en-US" altLang="en-US" dirty="0"/>
              <a:t>Must provide written notice to parties if there will be a good cause delay and include the reason for the delay </a:t>
            </a:r>
          </a:p>
        </p:txBody>
      </p:sp>
    </p:spTree>
    <p:extLst>
      <p:ext uri="{BB962C8B-B14F-4D97-AF65-F5344CB8AC3E}">
        <p14:creationId xmlns:p14="http://schemas.microsoft.com/office/powerpoint/2010/main" val="220276373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2" y="3886200"/>
            <a:ext cx="8116887" cy="1882775"/>
          </a:xfrm>
        </p:spPr>
        <p:txBody>
          <a:bodyPr/>
          <a:lstStyle/>
          <a:p>
            <a:pPr>
              <a:defRPr/>
            </a:pPr>
            <a:r>
              <a:rPr lang="en-US" dirty="0"/>
              <a:t>decide WHETHER COMPLAINT WILL BE INVESTIGATED</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906713"/>
            <a:ext cx="7772400" cy="979487"/>
          </a:xfrm>
        </p:spPr>
        <p:txBody>
          <a:bodyPr/>
          <a:lstStyle/>
          <a:p>
            <a:r>
              <a:rPr lang="en-US" altLang="en-US" sz="3200" dirty="0"/>
              <a:t>Title IX Coordinator’s Role</a:t>
            </a:r>
          </a:p>
        </p:txBody>
      </p:sp>
    </p:spTree>
    <p:extLst>
      <p:ext uri="{BB962C8B-B14F-4D97-AF65-F5344CB8AC3E}">
        <p14:creationId xmlns:p14="http://schemas.microsoft.com/office/powerpoint/2010/main" val="26431311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EAA6996-56AC-40DC-D0E5-4EA1EC8163A0}"/>
              </a:ext>
            </a:extLst>
          </p:cNvPr>
          <p:cNvSpPr>
            <a:spLocks noGrp="1" noChangeArrowheads="1"/>
          </p:cNvSpPr>
          <p:nvPr>
            <p:ph type="title"/>
          </p:nvPr>
        </p:nvSpPr>
        <p:spPr/>
        <p:txBody>
          <a:bodyPr/>
          <a:lstStyle/>
          <a:p>
            <a:r>
              <a:rPr lang="en-US" altLang="en-US" sz="4000" b="1" dirty="0">
                <a:solidFill>
                  <a:srgbClr val="8E0000"/>
                </a:solidFill>
              </a:rPr>
              <a:t>Title IX Coordinator Critical Role in Initial Fact Analysis</a:t>
            </a:r>
          </a:p>
        </p:txBody>
      </p:sp>
      <p:sp>
        <p:nvSpPr>
          <p:cNvPr id="65539" name="Content Placeholder 2">
            <a:extLst>
              <a:ext uri="{FF2B5EF4-FFF2-40B4-BE49-F238E27FC236}">
                <a16:creationId xmlns:a16="http://schemas.microsoft.com/office/drawing/2014/main" id="{5BC7E10A-1839-E62D-CDB5-BB314FD181C7}"/>
              </a:ext>
            </a:extLst>
          </p:cNvPr>
          <p:cNvSpPr>
            <a:spLocks noGrp="1" noChangeArrowheads="1"/>
          </p:cNvSpPr>
          <p:nvPr>
            <p:ph idx="1"/>
          </p:nvPr>
        </p:nvSpPr>
        <p:spPr>
          <a:xfrm>
            <a:off x="685800" y="2057400"/>
            <a:ext cx="8077200" cy="3505200"/>
          </a:xfrm>
        </p:spPr>
        <p:txBody>
          <a:bodyPr/>
          <a:lstStyle/>
          <a:p>
            <a:pPr marL="0" indent="0">
              <a:buFontTx/>
              <a:buNone/>
            </a:pPr>
            <a:r>
              <a:rPr lang="en-US" altLang="en-US" dirty="0"/>
              <a:t>When you receive notice of a potential Title IX violation, you will need to determine whether the allegations, as presented, and if presumed to be true, rise to the level of Title IX.</a:t>
            </a:r>
          </a:p>
          <a:p>
            <a:pPr marL="0" indent="0">
              <a:buFontTx/>
              <a:buNone/>
            </a:pPr>
            <a:endParaRPr lang="en-US" altLang="en-US" sz="28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DB16-2A49-5653-D180-469330C0C304}"/>
              </a:ext>
            </a:extLst>
          </p:cNvPr>
          <p:cNvSpPr>
            <a:spLocks noGrp="1"/>
          </p:cNvSpPr>
          <p:nvPr>
            <p:ph type="title"/>
          </p:nvPr>
        </p:nvSpPr>
        <p:spPr>
          <a:xfrm>
            <a:off x="685800" y="533400"/>
            <a:ext cx="7772400" cy="1066800"/>
          </a:xfrm>
        </p:spPr>
        <p:txBody>
          <a:bodyPr/>
          <a:lstStyle/>
          <a:p>
            <a:r>
              <a:rPr lang="en-US" sz="4000" b="1" dirty="0">
                <a:solidFill>
                  <a:srgbClr val="8E0000"/>
                </a:solidFill>
              </a:rPr>
              <a:t>Title IX Sexual Harassment or Sexual Violence</a:t>
            </a:r>
          </a:p>
        </p:txBody>
      </p:sp>
      <p:sp>
        <p:nvSpPr>
          <p:cNvPr id="3" name="Content Placeholder 2">
            <a:extLst>
              <a:ext uri="{FF2B5EF4-FFF2-40B4-BE49-F238E27FC236}">
                <a16:creationId xmlns:a16="http://schemas.microsoft.com/office/drawing/2014/main" id="{7EED8120-A645-927F-F4BF-AFD61EC21A89}"/>
              </a:ext>
            </a:extLst>
          </p:cNvPr>
          <p:cNvSpPr>
            <a:spLocks noGrp="1"/>
          </p:cNvSpPr>
          <p:nvPr>
            <p:ph idx="1"/>
          </p:nvPr>
        </p:nvSpPr>
        <p:spPr>
          <a:xfrm>
            <a:off x="685800" y="1600200"/>
            <a:ext cx="8001000" cy="5257800"/>
          </a:xfrm>
        </p:spPr>
        <p:txBody>
          <a:bodyPr/>
          <a:lstStyle/>
          <a:p>
            <a:r>
              <a:rPr lang="en-US" altLang="en-US" dirty="0"/>
              <a:t>3 Types</a:t>
            </a:r>
          </a:p>
          <a:p>
            <a:r>
              <a:rPr lang="en-US" altLang="en-US" dirty="0"/>
              <a:t>All three require: </a:t>
            </a:r>
          </a:p>
          <a:p>
            <a:pPr marL="0" indent="0" algn="ctr">
              <a:buFontTx/>
              <a:buNone/>
            </a:pPr>
            <a:r>
              <a:rPr lang="en-US" altLang="en-US" b="1" dirty="0"/>
              <a:t>Unwelcome sexual conduct</a:t>
            </a:r>
          </a:p>
          <a:p>
            <a:pPr marL="0" indent="0" algn="ctr">
              <a:buFontTx/>
              <a:buNone/>
            </a:pPr>
            <a:r>
              <a:rPr lang="en-US" altLang="en-US" b="1" dirty="0"/>
              <a:t>(no consent)</a:t>
            </a:r>
          </a:p>
          <a:p>
            <a:pPr marL="0" indent="0" algn="ctr">
              <a:buFontTx/>
              <a:buNone/>
            </a:pPr>
            <a:r>
              <a:rPr lang="en-US" altLang="en-US" sz="4000" b="1" dirty="0"/>
              <a:t>+</a:t>
            </a:r>
          </a:p>
          <a:p>
            <a:pPr marL="0" indent="0" algn="ctr">
              <a:buFontTx/>
              <a:buNone/>
            </a:pPr>
            <a:r>
              <a:rPr lang="en-US" altLang="en-US" b="1" dirty="0"/>
              <a:t>Conduct effectively denies (or limits) a person’s equal access to educational activity</a:t>
            </a:r>
          </a:p>
          <a:p>
            <a:endParaRPr lang="en-US" dirty="0"/>
          </a:p>
        </p:txBody>
      </p:sp>
    </p:spTree>
    <p:extLst>
      <p:ext uri="{BB962C8B-B14F-4D97-AF65-F5344CB8AC3E}">
        <p14:creationId xmlns:p14="http://schemas.microsoft.com/office/powerpoint/2010/main" val="1351100108"/>
      </p:ext>
    </p:extLst>
  </p:cSld>
  <p:clrMapOvr>
    <a:masterClrMapping/>
  </p:clrMapOvr>
  <p:transition spd="slow">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D74F-31A9-04A4-7FEF-494EC8693827}"/>
              </a:ext>
            </a:extLst>
          </p:cNvPr>
          <p:cNvSpPr>
            <a:spLocks noGrp="1"/>
          </p:cNvSpPr>
          <p:nvPr>
            <p:ph type="title"/>
          </p:nvPr>
        </p:nvSpPr>
        <p:spPr/>
        <p:txBody>
          <a:bodyPr/>
          <a:lstStyle/>
          <a:p>
            <a:r>
              <a:rPr lang="en-US" sz="4000" b="1" dirty="0">
                <a:solidFill>
                  <a:srgbClr val="8E0000"/>
                </a:solidFill>
              </a:rPr>
              <a:t>Type 1: Quid Pro Quo</a:t>
            </a:r>
          </a:p>
        </p:txBody>
      </p:sp>
      <p:sp>
        <p:nvSpPr>
          <p:cNvPr id="3" name="Content Placeholder 2">
            <a:extLst>
              <a:ext uri="{FF2B5EF4-FFF2-40B4-BE49-F238E27FC236}">
                <a16:creationId xmlns:a16="http://schemas.microsoft.com/office/drawing/2014/main" id="{9A2F53EE-7BB8-A217-2CC4-7DB6ABC829F8}"/>
              </a:ext>
            </a:extLst>
          </p:cNvPr>
          <p:cNvSpPr>
            <a:spLocks noGrp="1"/>
          </p:cNvSpPr>
          <p:nvPr>
            <p:ph idx="1"/>
          </p:nvPr>
        </p:nvSpPr>
        <p:spPr>
          <a:xfrm>
            <a:off x="609600" y="1752600"/>
            <a:ext cx="8153400" cy="4114800"/>
          </a:xfrm>
        </p:spPr>
        <p:txBody>
          <a:bodyPr/>
          <a:lstStyle/>
          <a:p>
            <a:pPr marL="0" indent="0">
              <a:buNone/>
            </a:pPr>
            <a:r>
              <a:rPr lang="en-US" altLang="en-US" dirty="0"/>
              <a:t>A </a:t>
            </a:r>
            <a:r>
              <a:rPr lang="en-US" altLang="en-US" u="sng" dirty="0"/>
              <a:t>school employee </a:t>
            </a:r>
            <a:r>
              <a:rPr lang="en-US" altLang="en-US" dirty="0"/>
              <a:t>conditions the provision of an aid, benefit, or service of the recipient on an individual’s participation in unwelcome sexual conduct</a:t>
            </a:r>
          </a:p>
          <a:p>
            <a:pPr marL="0" indent="0">
              <a:spcBef>
                <a:spcPts val="600"/>
              </a:spcBef>
              <a:buNone/>
            </a:pPr>
            <a:endParaRPr lang="en-US" altLang="en-US" dirty="0"/>
          </a:p>
          <a:p>
            <a:pPr marL="0" indent="0">
              <a:buNone/>
            </a:pPr>
            <a:r>
              <a:rPr lang="en-US" altLang="en-US" sz="3000" dirty="0">
                <a:solidFill>
                  <a:srgbClr val="8E0000"/>
                </a:solidFill>
              </a:rPr>
              <a:t>(effectively the same under 2020 and 2024 regs)</a:t>
            </a:r>
          </a:p>
          <a:p>
            <a:endParaRPr lang="en-US" dirty="0"/>
          </a:p>
        </p:txBody>
      </p:sp>
    </p:spTree>
    <p:extLst>
      <p:ext uri="{BB962C8B-B14F-4D97-AF65-F5344CB8AC3E}">
        <p14:creationId xmlns:p14="http://schemas.microsoft.com/office/powerpoint/2010/main" val="3746324818"/>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B01D978-11AF-6786-0CC4-CB57A6686289}"/>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Is it Quid Pro Quo?</a:t>
            </a:r>
          </a:p>
        </p:txBody>
      </p:sp>
      <p:sp>
        <p:nvSpPr>
          <p:cNvPr id="57347" name="Content Placeholder 2">
            <a:extLst>
              <a:ext uri="{FF2B5EF4-FFF2-40B4-BE49-F238E27FC236}">
                <a16:creationId xmlns:a16="http://schemas.microsoft.com/office/drawing/2014/main" id="{AFC6BC0C-8750-E1E1-69BE-50A1DCC7DCF6}"/>
              </a:ext>
            </a:extLst>
          </p:cNvPr>
          <p:cNvSpPr>
            <a:spLocks noGrp="1" noChangeArrowheads="1"/>
          </p:cNvSpPr>
          <p:nvPr>
            <p:ph idx="1"/>
          </p:nvPr>
        </p:nvSpPr>
        <p:spPr>
          <a:xfrm>
            <a:off x="685800" y="1600200"/>
            <a:ext cx="8229600" cy="4572000"/>
          </a:xfrm>
        </p:spPr>
        <p:txBody>
          <a:bodyPr/>
          <a:lstStyle/>
          <a:p>
            <a:pPr>
              <a:spcBef>
                <a:spcPts val="0"/>
              </a:spcBef>
            </a:pPr>
            <a:r>
              <a:rPr lang="en-US" altLang="en-US" dirty="0"/>
              <a:t>Jane asks her math teacher for a recommendation letter for her college application. He tells her he would be happy to provide a letter if she agrees to go on a date with him.</a:t>
            </a:r>
          </a:p>
          <a:p>
            <a:pPr>
              <a:spcBef>
                <a:spcPts val="0"/>
              </a:spcBef>
            </a:pPr>
            <a:endParaRPr lang="en-US" altLang="en-US" dirty="0"/>
          </a:p>
          <a:p>
            <a:pPr>
              <a:spcBef>
                <a:spcPts val="0"/>
              </a:spcBef>
            </a:pPr>
            <a:r>
              <a:rPr lang="en-US" altLang="en-US" dirty="0"/>
              <a:t>Jane says no, and he writes her the recommendation anyway. Jane files a Title IX complaint the next day.</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1C883832-657B-D552-01E0-FBE283B15628}"/>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rPr>
              <a:t>Is it Quid Pro Quo?</a:t>
            </a:r>
          </a:p>
        </p:txBody>
      </p:sp>
      <p:sp>
        <p:nvSpPr>
          <p:cNvPr id="58371" name="Content Placeholder 2">
            <a:extLst>
              <a:ext uri="{FF2B5EF4-FFF2-40B4-BE49-F238E27FC236}">
                <a16:creationId xmlns:a16="http://schemas.microsoft.com/office/drawing/2014/main" id="{58A8C46C-98EB-180F-F4C7-424C33E826C4}"/>
              </a:ext>
            </a:extLst>
          </p:cNvPr>
          <p:cNvSpPr>
            <a:spLocks noGrp="1" noChangeArrowheads="1"/>
          </p:cNvSpPr>
          <p:nvPr>
            <p:ph idx="1"/>
          </p:nvPr>
        </p:nvSpPr>
        <p:spPr>
          <a:xfrm>
            <a:off x="533400" y="1676400"/>
            <a:ext cx="8305800" cy="4495800"/>
          </a:xfrm>
        </p:spPr>
        <p:txBody>
          <a:bodyPr/>
          <a:lstStyle/>
          <a:p>
            <a:pPr>
              <a:spcAft>
                <a:spcPts val="600"/>
              </a:spcAft>
            </a:pPr>
            <a:r>
              <a:rPr lang="en-US" altLang="en-US" dirty="0"/>
              <a:t>Jane asks her math teacher for a recommendation letter for her college application. He tells her he would be happy to provide a letter if she agrees to lie down on a nearby futon with him.</a:t>
            </a:r>
          </a:p>
          <a:p>
            <a:pPr lvl="1">
              <a:lnSpc>
                <a:spcPts val="3000"/>
              </a:lnSpc>
            </a:pPr>
            <a:r>
              <a:rPr lang="en-US" altLang="en-US" sz="3200" dirty="0"/>
              <a:t>She does.</a:t>
            </a:r>
          </a:p>
          <a:p>
            <a:pPr lvl="1">
              <a:lnSpc>
                <a:spcPts val="3000"/>
              </a:lnSpc>
              <a:spcBef>
                <a:spcPts val="0"/>
              </a:spcBef>
            </a:pPr>
            <a:endParaRPr lang="en-US" altLang="en-US" dirty="0"/>
          </a:p>
          <a:p>
            <a:pPr lvl="1">
              <a:lnSpc>
                <a:spcPts val="3000"/>
              </a:lnSpc>
            </a:pPr>
            <a:r>
              <a:rPr lang="en-US" altLang="en-US" sz="3200" dirty="0"/>
              <a:t>What if she doesn’t?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9FAB-45B4-D3CC-319C-FCF341055AFB}"/>
              </a:ext>
            </a:extLst>
          </p:cNvPr>
          <p:cNvSpPr>
            <a:spLocks noGrp="1"/>
          </p:cNvSpPr>
          <p:nvPr>
            <p:ph type="title"/>
          </p:nvPr>
        </p:nvSpPr>
        <p:spPr/>
        <p:txBody>
          <a:bodyPr/>
          <a:lstStyle/>
          <a:p>
            <a:r>
              <a:rPr lang="en-US" sz="4000" b="1" dirty="0">
                <a:solidFill>
                  <a:srgbClr val="8E0000"/>
                </a:solidFill>
              </a:rPr>
              <a:t>District’s Obligations</a:t>
            </a:r>
          </a:p>
        </p:txBody>
      </p:sp>
      <p:sp>
        <p:nvSpPr>
          <p:cNvPr id="3" name="Content Placeholder 2">
            <a:extLst>
              <a:ext uri="{FF2B5EF4-FFF2-40B4-BE49-F238E27FC236}">
                <a16:creationId xmlns:a16="http://schemas.microsoft.com/office/drawing/2014/main" id="{695B350A-1723-B7A3-F2CA-E63AE0096804}"/>
              </a:ext>
            </a:extLst>
          </p:cNvPr>
          <p:cNvSpPr>
            <a:spLocks noGrp="1"/>
          </p:cNvSpPr>
          <p:nvPr>
            <p:ph idx="1"/>
          </p:nvPr>
        </p:nvSpPr>
        <p:spPr>
          <a:xfrm>
            <a:off x="685800" y="1600200"/>
            <a:ext cx="8001000" cy="4267200"/>
          </a:xfrm>
        </p:spPr>
        <p:txBody>
          <a:bodyPr/>
          <a:lstStyle/>
          <a:p>
            <a:r>
              <a:rPr lang="en-US" dirty="0"/>
              <a:t>Title IX Policies</a:t>
            </a:r>
          </a:p>
          <a:p>
            <a:r>
              <a:rPr lang="en-US" dirty="0"/>
              <a:t>Staff trained to recognize potential Title IX violations and importance of reporting to Title IX Coordinator</a:t>
            </a:r>
          </a:p>
          <a:p>
            <a:r>
              <a:rPr lang="en-US" dirty="0"/>
              <a:t>Process to report to Title IX Coordinator—and no barriers to reporting (Coordinator’s responsibility to monitor for barriers) </a:t>
            </a:r>
          </a:p>
          <a:p>
            <a:endParaRPr lang="en-US" dirty="0"/>
          </a:p>
        </p:txBody>
      </p:sp>
    </p:spTree>
    <p:extLst>
      <p:ext uri="{BB962C8B-B14F-4D97-AF65-F5344CB8AC3E}">
        <p14:creationId xmlns:p14="http://schemas.microsoft.com/office/powerpoint/2010/main" val="1661702616"/>
      </p:ext>
    </p:extLst>
  </p:cSld>
  <p:clrMapOvr>
    <a:masterClrMapping/>
  </p:clrMapOvr>
  <p:transition spd="slow">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A96732C-126A-B243-6DF4-8EF4AB05278A}"/>
              </a:ext>
            </a:extLst>
          </p:cNvPr>
          <p:cNvSpPr>
            <a:spLocks noGrp="1" noChangeArrowheads="1"/>
          </p:cNvSpPr>
          <p:nvPr>
            <p:ph type="title"/>
          </p:nvPr>
        </p:nvSpPr>
        <p:spPr>
          <a:xfrm>
            <a:off x="37289" y="533400"/>
            <a:ext cx="9296400" cy="884238"/>
          </a:xfrm>
        </p:spPr>
        <p:txBody>
          <a:bodyPr/>
          <a:lstStyle/>
          <a:p>
            <a:r>
              <a:rPr lang="en-US" altLang="en-US" sz="4000" b="1" dirty="0">
                <a:solidFill>
                  <a:srgbClr val="8E0000"/>
                </a:solidFill>
              </a:rPr>
              <a:t>Definition of Sexual Harassment: Type 2 </a:t>
            </a:r>
            <a:r>
              <a:rPr lang="en-US" altLang="en-US" sz="3600" b="1" dirty="0">
                <a:solidFill>
                  <a:srgbClr val="8E0000"/>
                </a:solidFill>
              </a:rPr>
              <a:t>(2020 regs)</a:t>
            </a:r>
          </a:p>
        </p:txBody>
      </p:sp>
      <p:sp>
        <p:nvSpPr>
          <p:cNvPr id="3" name="Content Placeholder 2">
            <a:extLst>
              <a:ext uri="{FF2B5EF4-FFF2-40B4-BE49-F238E27FC236}">
                <a16:creationId xmlns:a16="http://schemas.microsoft.com/office/drawing/2014/main" id="{1428E9AF-D8A2-3AE5-2AA6-DFD0C9EAE26A}"/>
              </a:ext>
            </a:extLst>
          </p:cNvPr>
          <p:cNvSpPr>
            <a:spLocks noGrp="1"/>
          </p:cNvSpPr>
          <p:nvPr>
            <p:ph idx="1"/>
          </p:nvPr>
        </p:nvSpPr>
        <p:spPr>
          <a:xfrm>
            <a:off x="533400" y="1752600"/>
            <a:ext cx="8382000" cy="4419600"/>
          </a:xfrm>
        </p:spPr>
        <p:txBody>
          <a:bodyPr/>
          <a:lstStyle/>
          <a:p>
            <a:pPr>
              <a:defRPr/>
            </a:pPr>
            <a:r>
              <a:rPr lang="en-US" sz="3000" dirty="0"/>
              <a:t>Harassment based on </a:t>
            </a:r>
            <a:r>
              <a:rPr lang="en-US" sz="3000" dirty="0">
                <a:solidFill>
                  <a:srgbClr val="8E0000"/>
                </a:solidFill>
              </a:rPr>
              <a:t>unwelcome sexual conduct</a:t>
            </a:r>
            <a:r>
              <a:rPr lang="en-US" sz="3000" dirty="0"/>
              <a:t> required to be:</a:t>
            </a:r>
          </a:p>
          <a:p>
            <a:pPr lvl="1">
              <a:defRPr/>
            </a:pPr>
            <a:r>
              <a:rPr lang="en-US" dirty="0"/>
              <a:t>Severe </a:t>
            </a:r>
            <a:r>
              <a:rPr lang="en-US" u="sng" dirty="0"/>
              <a:t>AND</a:t>
            </a:r>
          </a:p>
          <a:p>
            <a:pPr lvl="1">
              <a:defRPr/>
            </a:pPr>
            <a:r>
              <a:rPr lang="en-US" dirty="0"/>
              <a:t>Pervasive </a:t>
            </a:r>
            <a:r>
              <a:rPr lang="en-US" u="sng" dirty="0"/>
              <a:t>AND</a:t>
            </a:r>
          </a:p>
          <a:p>
            <a:pPr lvl="1">
              <a:defRPr/>
            </a:pPr>
            <a:r>
              <a:rPr lang="en-US" dirty="0"/>
              <a:t>Objectively offensive</a:t>
            </a:r>
          </a:p>
          <a:p>
            <a:pPr marL="514350" indent="-457200">
              <a:defRPr/>
            </a:pPr>
            <a:r>
              <a:rPr lang="en-US" sz="3000" dirty="0"/>
              <a:t>Victim is </a:t>
            </a:r>
            <a:r>
              <a:rPr lang="en-US" sz="3000" dirty="0">
                <a:solidFill>
                  <a:srgbClr val="8E0000"/>
                </a:solidFill>
              </a:rPr>
              <a:t>denied </a:t>
            </a:r>
            <a:r>
              <a:rPr lang="en-US" sz="3000" b="1" dirty="0">
                <a:solidFill>
                  <a:srgbClr val="8E0000"/>
                </a:solidFill>
              </a:rPr>
              <a:t>equal access </a:t>
            </a:r>
            <a:r>
              <a:rPr lang="en-US" sz="3000" dirty="0"/>
              <a:t>to the school’s programs and activities.</a:t>
            </a:r>
          </a:p>
          <a:p>
            <a:pPr marL="514350" indent="-457200">
              <a:defRPr/>
            </a:pPr>
            <a:r>
              <a:rPr lang="en-US" sz="3000" dirty="0"/>
              <a:t>Narrowly tailored to protect 1</a:t>
            </a:r>
            <a:r>
              <a:rPr lang="en-US" sz="3000" baseline="30000" dirty="0"/>
              <a:t>st</a:t>
            </a:r>
            <a:r>
              <a:rPr lang="en-US" sz="3000" dirty="0"/>
              <a:t> Amendment rights</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DC96A34-DB4D-F714-BD04-808C1D4C985E}"/>
              </a:ext>
            </a:extLst>
          </p:cNvPr>
          <p:cNvSpPr>
            <a:spLocks noGrp="1" noChangeArrowheads="1"/>
          </p:cNvSpPr>
          <p:nvPr>
            <p:ph type="title"/>
          </p:nvPr>
        </p:nvSpPr>
        <p:spPr/>
        <p:txBody>
          <a:bodyPr/>
          <a:lstStyle/>
          <a:p>
            <a:r>
              <a:rPr lang="en-US" altLang="en-US" sz="4000" b="1" dirty="0">
                <a:solidFill>
                  <a:srgbClr val="8E0000"/>
                </a:solidFill>
              </a:rPr>
              <a:t>Hostile Environment </a:t>
            </a:r>
            <a:br>
              <a:rPr lang="en-US" altLang="en-US" sz="4000" b="1" dirty="0">
                <a:solidFill>
                  <a:srgbClr val="8E0000"/>
                </a:solidFill>
              </a:rPr>
            </a:br>
            <a:r>
              <a:rPr lang="en-US" altLang="en-US" sz="4000" b="1" dirty="0">
                <a:solidFill>
                  <a:srgbClr val="8E0000"/>
                </a:solidFill>
              </a:rPr>
              <a:t>Sexual Harassment</a:t>
            </a:r>
          </a:p>
        </p:txBody>
      </p:sp>
      <p:sp>
        <p:nvSpPr>
          <p:cNvPr id="18435" name="Content Placeholder 2">
            <a:extLst>
              <a:ext uri="{FF2B5EF4-FFF2-40B4-BE49-F238E27FC236}">
                <a16:creationId xmlns:a16="http://schemas.microsoft.com/office/drawing/2014/main" id="{10FE9B53-0921-BABE-9CBA-7E8F84AA11E7}"/>
              </a:ext>
            </a:extLst>
          </p:cNvPr>
          <p:cNvSpPr>
            <a:spLocks noGrp="1" noChangeArrowheads="1"/>
          </p:cNvSpPr>
          <p:nvPr>
            <p:ph idx="1"/>
          </p:nvPr>
        </p:nvSpPr>
        <p:spPr>
          <a:xfrm>
            <a:off x="685800" y="1981200"/>
            <a:ext cx="7772400" cy="3733800"/>
          </a:xfrm>
        </p:spPr>
        <p:txBody>
          <a:bodyPr/>
          <a:lstStyle/>
          <a:p>
            <a:pPr marL="0" indent="0">
              <a:buNone/>
            </a:pPr>
            <a:r>
              <a:rPr lang="en-US" sz="3200" b="0" dirty="0"/>
              <a:t>Unwelcome sex-based conduct that, based on the </a:t>
            </a:r>
            <a:r>
              <a:rPr lang="en-US" sz="3200" b="0" i="1" u="sng" dirty="0"/>
              <a:t>totality of the circumstances</a:t>
            </a:r>
            <a:r>
              <a:rPr lang="en-US" sz="3200" b="0" dirty="0"/>
              <a:t>, is </a:t>
            </a:r>
            <a:r>
              <a:rPr lang="en-US" sz="3200" b="0" i="1" u="sng" dirty="0">
                <a:solidFill>
                  <a:srgbClr val="8E0000"/>
                </a:solidFill>
              </a:rPr>
              <a:t>subjectively</a:t>
            </a:r>
            <a:r>
              <a:rPr lang="en-US" sz="3200" b="0" u="sng" dirty="0"/>
              <a:t> </a:t>
            </a:r>
            <a:r>
              <a:rPr lang="en-US" sz="3200" b="0" i="1" u="sng" dirty="0"/>
              <a:t>and</a:t>
            </a:r>
            <a:r>
              <a:rPr lang="en-US" sz="3200" b="0" u="sng" dirty="0"/>
              <a:t> objectively </a:t>
            </a:r>
            <a:r>
              <a:rPr lang="en-US" sz="3200" b="0" dirty="0"/>
              <a:t>offensive and is so severe </a:t>
            </a:r>
            <a:r>
              <a:rPr lang="en-US" sz="3200" b="1" dirty="0">
                <a:solidFill>
                  <a:srgbClr val="8E0000"/>
                </a:solidFill>
              </a:rPr>
              <a:t>or</a:t>
            </a:r>
            <a:r>
              <a:rPr lang="en-US" sz="3200" b="0" dirty="0"/>
              <a:t> pervasive that it </a:t>
            </a:r>
            <a:r>
              <a:rPr lang="en-US" sz="3200" b="0" i="1" u="sng" dirty="0"/>
              <a:t>limits or denies </a:t>
            </a:r>
            <a:r>
              <a:rPr lang="en-US" sz="3200" b="0" dirty="0"/>
              <a:t>a person’s ability to participate in or benefit from the recipient’s education program or activity (i.e. that creates a hostile environment).</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B9DB87-F9A6-0253-0A59-A4F06C4D611A}"/>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200" b="1" kern="0" dirty="0">
                <a:solidFill>
                  <a:srgbClr val="8E0000"/>
                </a:solidFill>
              </a:rPr>
              <a:t> </a:t>
            </a:r>
            <a:r>
              <a:rPr lang="en-US" sz="4000" b="1" kern="0" dirty="0">
                <a:solidFill>
                  <a:srgbClr val="8E0000"/>
                </a:solidFill>
              </a:rPr>
              <a:t>5 </a:t>
            </a:r>
            <a:r>
              <a:rPr lang="en-US" sz="4000" b="1" dirty="0">
                <a:solidFill>
                  <a:srgbClr val="8E0000"/>
                </a:solidFill>
              </a:rPr>
              <a:t>Hostile Environment Factors</a:t>
            </a:r>
          </a:p>
          <a:p>
            <a:r>
              <a:rPr lang="en-US" sz="3600" kern="0" dirty="0">
                <a:solidFill>
                  <a:srgbClr val="8E0000"/>
                </a:solidFill>
              </a:rPr>
              <a:t>(2024 Regs)</a:t>
            </a:r>
            <a:endParaRPr lang="en-US" sz="3600" b="1" kern="0" dirty="0">
              <a:solidFill>
                <a:srgbClr val="8E0000"/>
              </a:solidFill>
            </a:endParaRPr>
          </a:p>
        </p:txBody>
      </p:sp>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654269" y="1905000"/>
            <a:ext cx="8184931"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457200" indent="-457200">
              <a:buFont typeface="+mj-lt"/>
              <a:buAutoNum type="arabicPeriod"/>
            </a:pPr>
            <a:r>
              <a:rPr lang="en-US" sz="2900" b="0" dirty="0"/>
              <a:t>Degree to which the conduct affected the complainant’s ability to access the District’s education program or activity;</a:t>
            </a:r>
          </a:p>
          <a:p>
            <a:pPr marL="457200" indent="-457200">
              <a:buFont typeface="+mj-lt"/>
              <a:buAutoNum type="arabicPeriod"/>
            </a:pPr>
            <a:r>
              <a:rPr lang="en-US" sz="2900" b="0" dirty="0"/>
              <a:t>Type, frequency, and duration of the conduct;</a:t>
            </a:r>
          </a:p>
          <a:p>
            <a:pPr marL="457200" indent="-457200">
              <a:buFont typeface="+mj-lt"/>
              <a:buAutoNum type="arabicPeriod"/>
            </a:pPr>
            <a:r>
              <a:rPr lang="en-US" sz="2900" b="0" dirty="0"/>
              <a:t>Parties’ ages, roles within the District’s education program or activity, previous interactions, and other factors about each party that may be relevant to evaluating the effects of the conduct;</a:t>
            </a:r>
          </a:p>
          <a:p>
            <a:pPr marL="0" indent="0">
              <a:buFontTx/>
              <a:buNone/>
            </a:pPr>
            <a:endParaRPr lang="en-US" b="0" kern="0" dirty="0"/>
          </a:p>
        </p:txBody>
      </p:sp>
    </p:spTree>
    <p:extLst>
      <p:ext uri="{BB962C8B-B14F-4D97-AF65-F5344CB8AC3E}">
        <p14:creationId xmlns:p14="http://schemas.microsoft.com/office/powerpoint/2010/main" val="2294093163"/>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976B90C6-545D-0B55-4795-6B5A5D9FEA20}"/>
              </a:ext>
            </a:extLst>
          </p:cNvPr>
          <p:cNvSpPr txBox="1">
            <a:spLocks/>
          </p:cNvSpPr>
          <p:nvPr/>
        </p:nvSpPr>
        <p:spPr bwMode="auto">
          <a:xfrm>
            <a:off x="533400" y="1981200"/>
            <a:ext cx="8305800" cy="443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514350" indent="-514350">
              <a:buFont typeface="+mj-lt"/>
              <a:buAutoNum type="arabicPeriod" startAt="4"/>
            </a:pPr>
            <a:r>
              <a:rPr lang="en-US" sz="3000" b="0" dirty="0"/>
              <a:t>Location of the conduct and context in which the conduct occurred; and</a:t>
            </a:r>
          </a:p>
          <a:p>
            <a:pPr marL="457200" indent="-457200">
              <a:buFont typeface="+mj-lt"/>
              <a:buAutoNum type="arabicPeriod" startAt="4"/>
            </a:pPr>
            <a:r>
              <a:rPr lang="en-US" sz="3000" b="0" dirty="0"/>
              <a:t>Other sex-based harassment in the District’s education program or activity.</a:t>
            </a:r>
          </a:p>
          <a:p>
            <a:pPr marL="0" indent="0">
              <a:buFontTx/>
              <a:buNone/>
            </a:pPr>
            <a:endParaRPr lang="en-US" b="0" kern="0" dirty="0"/>
          </a:p>
        </p:txBody>
      </p:sp>
      <p:sp>
        <p:nvSpPr>
          <p:cNvPr id="2" name="Title 1">
            <a:extLst>
              <a:ext uri="{FF2B5EF4-FFF2-40B4-BE49-F238E27FC236}">
                <a16:creationId xmlns:a16="http://schemas.microsoft.com/office/drawing/2014/main" id="{4D4FFA51-81B8-6EFB-4094-62E844F10680}"/>
              </a:ext>
            </a:extLst>
          </p:cNvPr>
          <p:cNvSpPr txBox="1">
            <a:spLocks/>
          </p:cNvSpPr>
          <p:nvPr/>
        </p:nvSpPr>
        <p:spPr bwMode="auto">
          <a:xfrm>
            <a:off x="654269" y="548481"/>
            <a:ext cx="8077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003366"/>
                </a:solidFill>
                <a:latin typeface="+mj-lt"/>
                <a:ea typeface="+mj-ea"/>
                <a:cs typeface="+mj-cs"/>
              </a:defRPr>
            </a:lvl1pPr>
            <a:lvl2pPr algn="ctr" rtl="0" eaLnBrk="0" fontAlgn="base" hangingPunct="0">
              <a:spcBef>
                <a:spcPct val="0"/>
              </a:spcBef>
              <a:spcAft>
                <a:spcPct val="0"/>
              </a:spcAft>
              <a:defRPr sz="4400">
                <a:solidFill>
                  <a:srgbClr val="003366"/>
                </a:solidFill>
                <a:latin typeface="Arial" charset="0"/>
              </a:defRPr>
            </a:lvl2pPr>
            <a:lvl3pPr algn="ctr" rtl="0" eaLnBrk="0" fontAlgn="base" hangingPunct="0">
              <a:spcBef>
                <a:spcPct val="0"/>
              </a:spcBef>
              <a:spcAft>
                <a:spcPct val="0"/>
              </a:spcAft>
              <a:defRPr sz="4400">
                <a:solidFill>
                  <a:srgbClr val="003366"/>
                </a:solidFill>
                <a:latin typeface="Arial" charset="0"/>
              </a:defRPr>
            </a:lvl3pPr>
            <a:lvl4pPr algn="ctr" rtl="0" eaLnBrk="0" fontAlgn="base" hangingPunct="0">
              <a:spcBef>
                <a:spcPct val="0"/>
              </a:spcBef>
              <a:spcAft>
                <a:spcPct val="0"/>
              </a:spcAft>
              <a:defRPr sz="4400">
                <a:solidFill>
                  <a:srgbClr val="003366"/>
                </a:solidFill>
                <a:latin typeface="Arial" charset="0"/>
              </a:defRPr>
            </a:lvl4pPr>
            <a:lvl5pPr algn="ctr" rtl="0" eaLnBrk="0" fontAlgn="base" hangingPunct="0">
              <a:spcBef>
                <a:spcPct val="0"/>
              </a:spcBef>
              <a:spcAft>
                <a:spcPct val="0"/>
              </a:spcAft>
              <a:defRPr sz="4400">
                <a:solidFill>
                  <a:srgbClr val="003366"/>
                </a:solidFill>
                <a:latin typeface="Arial"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a:lstStyle>
          <a:p>
            <a:r>
              <a:rPr lang="en-US" sz="4200" b="1" kern="0" dirty="0">
                <a:solidFill>
                  <a:srgbClr val="8E0000"/>
                </a:solidFill>
              </a:rPr>
              <a:t> </a:t>
            </a:r>
            <a:r>
              <a:rPr lang="en-US" sz="4000" b="1" kern="0" dirty="0">
                <a:solidFill>
                  <a:srgbClr val="8E0000"/>
                </a:solidFill>
              </a:rPr>
              <a:t>5 </a:t>
            </a:r>
            <a:r>
              <a:rPr lang="en-US" sz="4000" b="1" dirty="0">
                <a:solidFill>
                  <a:srgbClr val="8E0000"/>
                </a:solidFill>
              </a:rPr>
              <a:t>Hostile Environment Factors</a:t>
            </a:r>
            <a:endParaRPr lang="en-US" sz="4000" b="1" kern="0" dirty="0">
              <a:solidFill>
                <a:srgbClr val="8E0000"/>
              </a:solidFill>
            </a:endParaRPr>
          </a:p>
        </p:txBody>
      </p:sp>
    </p:spTree>
    <p:extLst>
      <p:ext uri="{BB962C8B-B14F-4D97-AF65-F5344CB8AC3E}">
        <p14:creationId xmlns:p14="http://schemas.microsoft.com/office/powerpoint/2010/main" val="2221446862"/>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FECBA25-70FF-D0CF-10CC-30DB49EFB9EA}"/>
              </a:ext>
            </a:extLst>
          </p:cNvPr>
          <p:cNvSpPr>
            <a:spLocks noGrp="1" noChangeArrowheads="1"/>
          </p:cNvSpPr>
          <p:nvPr>
            <p:ph type="title"/>
          </p:nvPr>
        </p:nvSpPr>
        <p:spPr/>
        <p:txBody>
          <a:bodyPr/>
          <a:lstStyle/>
          <a:p>
            <a:r>
              <a:rPr lang="en-US" altLang="en-US" b="1" dirty="0">
                <a:solidFill>
                  <a:srgbClr val="8E0000"/>
                </a:solidFill>
              </a:rPr>
              <a:t>Is </a:t>
            </a:r>
            <a:r>
              <a:rPr lang="en-US" altLang="en-US" sz="4000" b="1" dirty="0">
                <a:solidFill>
                  <a:srgbClr val="8E0000"/>
                </a:solidFill>
              </a:rPr>
              <a:t>it Hostile Environment?</a:t>
            </a:r>
          </a:p>
        </p:txBody>
      </p:sp>
      <p:sp>
        <p:nvSpPr>
          <p:cNvPr id="63491" name="Content Placeholder 2">
            <a:extLst>
              <a:ext uri="{FF2B5EF4-FFF2-40B4-BE49-F238E27FC236}">
                <a16:creationId xmlns:a16="http://schemas.microsoft.com/office/drawing/2014/main" id="{83F7641E-6E69-74C8-D47B-0E7A196DBA1E}"/>
              </a:ext>
            </a:extLst>
          </p:cNvPr>
          <p:cNvSpPr>
            <a:spLocks noGrp="1" noChangeArrowheads="1"/>
          </p:cNvSpPr>
          <p:nvPr>
            <p:ph idx="1"/>
          </p:nvPr>
        </p:nvSpPr>
        <p:spPr>
          <a:xfrm>
            <a:off x="685800" y="1828800"/>
            <a:ext cx="8001000" cy="3581400"/>
          </a:xfrm>
        </p:spPr>
        <p:txBody>
          <a:bodyPr/>
          <a:lstStyle/>
          <a:p>
            <a:pPr>
              <a:spcBef>
                <a:spcPct val="0"/>
              </a:spcBef>
            </a:pPr>
            <a:r>
              <a:rPr lang="en-US" altLang="en-US" dirty="0"/>
              <a:t>Jessica tells Jim, in front of a group of their peers, “You have a shrimp dick.”</a:t>
            </a:r>
          </a:p>
          <a:p>
            <a:pPr>
              <a:spcBef>
                <a:spcPct val="0"/>
              </a:spcBef>
            </a:pPr>
            <a:endParaRPr lang="en-US" altLang="en-US" dirty="0"/>
          </a:p>
          <a:p>
            <a:pPr>
              <a:spcBef>
                <a:spcPct val="0"/>
              </a:spcBef>
            </a:pPr>
            <a:r>
              <a:rPr lang="en-US" altLang="en-US" dirty="0"/>
              <a:t>Matt overhears Jim telling members of the soccer team that Matt’s sister is “hot and easy.”</a:t>
            </a:r>
          </a:p>
          <a:p>
            <a:pPr>
              <a:spcBef>
                <a:spcPct val="0"/>
              </a:spcBef>
            </a:pPr>
            <a:endParaRPr lang="en-US" altLang="en-US" dirty="0"/>
          </a:p>
          <a:p>
            <a:pPr>
              <a:spcBef>
                <a:spcPct val="0"/>
              </a:spcBef>
            </a:pPr>
            <a:endParaRPr lang="en-US" altLang="en-US" dirty="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BCEE7322-2C11-F2F3-2D70-85BA75AE4341}"/>
              </a:ext>
            </a:extLst>
          </p:cNvPr>
          <p:cNvSpPr>
            <a:spLocks noGrp="1" noChangeArrowheads="1"/>
          </p:cNvSpPr>
          <p:nvPr>
            <p:ph type="title"/>
          </p:nvPr>
        </p:nvSpPr>
        <p:spPr/>
        <p:txBody>
          <a:bodyPr/>
          <a:lstStyle/>
          <a:p>
            <a:r>
              <a:rPr lang="en-US" altLang="en-US" sz="4000" b="1" dirty="0">
                <a:solidFill>
                  <a:srgbClr val="8E0000"/>
                </a:solidFill>
              </a:rPr>
              <a:t>Is it Hostile Environment?</a:t>
            </a:r>
          </a:p>
        </p:txBody>
      </p:sp>
      <p:sp>
        <p:nvSpPr>
          <p:cNvPr id="64515" name="Content Placeholder 2">
            <a:extLst>
              <a:ext uri="{FF2B5EF4-FFF2-40B4-BE49-F238E27FC236}">
                <a16:creationId xmlns:a16="http://schemas.microsoft.com/office/drawing/2014/main" id="{6C8D3D26-872C-735C-C45C-F411E9FF39AE}"/>
              </a:ext>
            </a:extLst>
          </p:cNvPr>
          <p:cNvSpPr>
            <a:spLocks noGrp="1" noChangeArrowheads="1"/>
          </p:cNvSpPr>
          <p:nvPr>
            <p:ph idx="1"/>
          </p:nvPr>
        </p:nvSpPr>
        <p:spPr>
          <a:xfrm>
            <a:off x="685800" y="1676400"/>
            <a:ext cx="8077200" cy="3733800"/>
          </a:xfrm>
        </p:spPr>
        <p:txBody>
          <a:bodyPr/>
          <a:lstStyle/>
          <a:p>
            <a:pPr>
              <a:spcBef>
                <a:spcPct val="0"/>
              </a:spcBef>
            </a:pPr>
            <a:endParaRPr lang="en-US" altLang="en-US" dirty="0"/>
          </a:p>
          <a:p>
            <a:pPr>
              <a:spcBef>
                <a:spcPct val="0"/>
              </a:spcBef>
            </a:pPr>
            <a:r>
              <a:rPr lang="en-US" altLang="en-US" dirty="0"/>
              <a:t>During a class discussion about relationships, Alex makes a single comment to Sam, stating, “I don’t get why some people are gay. It’s just not my thing.”</a:t>
            </a:r>
          </a:p>
          <a:p>
            <a:pPr>
              <a:spcBef>
                <a:spcPct val="0"/>
              </a:spcBef>
            </a:pPr>
            <a:endParaRPr lang="en-US" altLang="en-US" dirty="0"/>
          </a:p>
          <a:p>
            <a:pPr>
              <a:spcBef>
                <a:spcPct val="0"/>
              </a:spcBef>
            </a:pPr>
            <a:endParaRPr lang="en-US" altLang="en-US" dirty="0"/>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347-CAA4-78A6-8F03-6E01F1AABEB7}"/>
              </a:ext>
            </a:extLst>
          </p:cNvPr>
          <p:cNvSpPr>
            <a:spLocks noGrp="1"/>
          </p:cNvSpPr>
          <p:nvPr>
            <p:ph type="title"/>
          </p:nvPr>
        </p:nvSpPr>
        <p:spPr>
          <a:xfrm>
            <a:off x="685800" y="533400"/>
            <a:ext cx="8001000" cy="990600"/>
          </a:xfrm>
        </p:spPr>
        <p:txBody>
          <a:bodyPr/>
          <a:lstStyle/>
          <a:p>
            <a:r>
              <a:rPr lang="en-US" sz="4000" b="1" dirty="0">
                <a:solidFill>
                  <a:srgbClr val="8E0000"/>
                </a:solidFill>
              </a:rPr>
              <a:t>Type 3: Sexual Assault or Violence</a:t>
            </a:r>
          </a:p>
        </p:txBody>
      </p:sp>
      <p:sp>
        <p:nvSpPr>
          <p:cNvPr id="3" name="Content Placeholder 2">
            <a:extLst>
              <a:ext uri="{FF2B5EF4-FFF2-40B4-BE49-F238E27FC236}">
                <a16:creationId xmlns:a16="http://schemas.microsoft.com/office/drawing/2014/main" id="{13D8EB07-2E9A-6B8F-8761-13E57681CDCD}"/>
              </a:ext>
            </a:extLst>
          </p:cNvPr>
          <p:cNvSpPr>
            <a:spLocks noGrp="1"/>
          </p:cNvSpPr>
          <p:nvPr>
            <p:ph idx="1"/>
          </p:nvPr>
        </p:nvSpPr>
        <p:spPr>
          <a:xfrm>
            <a:off x="533400" y="1828800"/>
            <a:ext cx="8382000" cy="3733800"/>
          </a:xfrm>
        </p:spPr>
        <p:txBody>
          <a:bodyPr/>
          <a:lstStyle/>
          <a:p>
            <a:pPr>
              <a:spcBef>
                <a:spcPts val="0"/>
              </a:spcBef>
              <a:defRPr/>
            </a:pPr>
            <a:r>
              <a:rPr lang="en-US" sz="3200" dirty="0"/>
              <a:t>Sexual assault </a:t>
            </a:r>
          </a:p>
          <a:p>
            <a:pPr marL="0" indent="0">
              <a:spcBef>
                <a:spcPts val="0"/>
              </a:spcBef>
              <a:buFontTx/>
              <a:buNone/>
              <a:defRPr/>
            </a:pPr>
            <a:r>
              <a:rPr lang="en-US" sz="3200" dirty="0"/>
              <a:t>	[20 U.S.C. 1092(f)(6)(A)(v)]</a:t>
            </a:r>
          </a:p>
          <a:p>
            <a:pPr>
              <a:spcBef>
                <a:spcPts val="0"/>
              </a:spcBef>
              <a:defRPr/>
            </a:pPr>
            <a:r>
              <a:rPr lang="en-US" sz="3200" dirty="0"/>
              <a:t>Domestic violence </a:t>
            </a:r>
          </a:p>
          <a:p>
            <a:pPr marL="0" indent="0">
              <a:spcBef>
                <a:spcPts val="0"/>
              </a:spcBef>
              <a:buFontTx/>
              <a:buNone/>
              <a:defRPr/>
            </a:pPr>
            <a:r>
              <a:rPr lang="en-US" sz="3200" dirty="0"/>
              <a:t>	[34 U.S.C. 12291(a)(8)]</a:t>
            </a:r>
          </a:p>
          <a:p>
            <a:pPr>
              <a:spcBef>
                <a:spcPts val="0"/>
              </a:spcBef>
              <a:defRPr/>
            </a:pPr>
            <a:r>
              <a:rPr lang="en-US" sz="3200" dirty="0"/>
              <a:t>Stalking</a:t>
            </a:r>
          </a:p>
          <a:p>
            <a:pPr marL="0" indent="0">
              <a:spcBef>
                <a:spcPts val="0"/>
              </a:spcBef>
              <a:buFontTx/>
              <a:buNone/>
              <a:defRPr/>
            </a:pPr>
            <a:r>
              <a:rPr lang="en-US" sz="3200" dirty="0"/>
              <a:t>	 [34 U.S.C. 12291(a)(30)]</a:t>
            </a:r>
          </a:p>
          <a:p>
            <a:pPr marL="0" indent="0">
              <a:spcBef>
                <a:spcPts val="0"/>
              </a:spcBef>
              <a:buFontTx/>
              <a:buNone/>
              <a:defRPr/>
            </a:pPr>
            <a:endParaRPr lang="en-US" sz="3200" dirty="0"/>
          </a:p>
          <a:p>
            <a:pPr marL="0" indent="0">
              <a:spcBef>
                <a:spcPts val="0"/>
              </a:spcBef>
              <a:buFontTx/>
              <a:buNone/>
              <a:defRPr/>
            </a:pPr>
            <a:r>
              <a:rPr lang="en-US" altLang="en-US" sz="3000" dirty="0">
                <a:solidFill>
                  <a:srgbClr val="8E0000"/>
                </a:solidFill>
              </a:rPr>
              <a:t>(effectively the same under 2020 and 2024 regs)</a:t>
            </a:r>
          </a:p>
          <a:p>
            <a:endParaRPr lang="en-US" dirty="0"/>
          </a:p>
        </p:txBody>
      </p:sp>
    </p:spTree>
    <p:extLst>
      <p:ext uri="{BB962C8B-B14F-4D97-AF65-F5344CB8AC3E}">
        <p14:creationId xmlns:p14="http://schemas.microsoft.com/office/powerpoint/2010/main" val="3178736448"/>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77298496-CAFF-51D3-384C-1FE225671E69}"/>
              </a:ext>
            </a:extLst>
          </p:cNvPr>
          <p:cNvSpPr>
            <a:spLocks noGrp="1" noChangeArrowheads="1"/>
          </p:cNvSpPr>
          <p:nvPr>
            <p:ph type="title"/>
          </p:nvPr>
        </p:nvSpPr>
        <p:spPr/>
        <p:txBody>
          <a:bodyPr/>
          <a:lstStyle/>
          <a:p>
            <a:r>
              <a:rPr lang="en-US" altLang="en-US" sz="4000" b="1" dirty="0">
                <a:solidFill>
                  <a:srgbClr val="8E0000"/>
                </a:solidFill>
              </a:rPr>
              <a:t>Sexual Violence</a:t>
            </a:r>
          </a:p>
        </p:txBody>
      </p:sp>
      <p:sp>
        <p:nvSpPr>
          <p:cNvPr id="67587" name="Content Placeholder 2">
            <a:extLst>
              <a:ext uri="{FF2B5EF4-FFF2-40B4-BE49-F238E27FC236}">
                <a16:creationId xmlns:a16="http://schemas.microsoft.com/office/drawing/2014/main" id="{886ABF9C-5CC9-DAF2-BAF5-3EA17EFE1C1E}"/>
              </a:ext>
            </a:extLst>
          </p:cNvPr>
          <p:cNvSpPr>
            <a:spLocks noGrp="1" noChangeArrowheads="1"/>
          </p:cNvSpPr>
          <p:nvPr>
            <p:ph idx="1"/>
          </p:nvPr>
        </p:nvSpPr>
        <p:spPr>
          <a:xfrm>
            <a:off x="533400" y="1600200"/>
            <a:ext cx="8305800" cy="3962400"/>
          </a:xfrm>
        </p:spPr>
        <p:txBody>
          <a:bodyPr/>
          <a:lstStyle/>
          <a:p>
            <a:r>
              <a:rPr lang="en-US" altLang="en-US" sz="3000" dirty="0"/>
              <a:t>Sexual assault: an offense classified as a forcible or nonforcible sex offense under the uniform crime reporting system of the Federal Bureau of Investigation.</a:t>
            </a:r>
          </a:p>
          <a:p>
            <a:r>
              <a:rPr lang="en-US" altLang="en-US" sz="3000" dirty="0"/>
              <a:t>Stalking: means engaging in a course of conduct directed at a specific person that would cause a reasonable person to: 1) fear for his or her safety or the safety of others; or 2) suffer substantial emotional distress.</a:t>
            </a:r>
          </a:p>
          <a:p>
            <a:endParaRPr lang="en-US" altLang="en-US" sz="3000"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B12FDEBC-49E4-2576-8A55-DA446D580C3F}"/>
              </a:ext>
            </a:extLst>
          </p:cNvPr>
          <p:cNvSpPr>
            <a:spLocks noGrp="1" noChangeArrowheads="1"/>
          </p:cNvSpPr>
          <p:nvPr>
            <p:ph type="title"/>
          </p:nvPr>
        </p:nvSpPr>
        <p:spPr>
          <a:xfrm>
            <a:off x="685800" y="533400"/>
            <a:ext cx="7772400" cy="685800"/>
          </a:xfrm>
        </p:spPr>
        <p:txBody>
          <a:bodyPr/>
          <a:lstStyle/>
          <a:p>
            <a:r>
              <a:rPr lang="en-US" altLang="en-US" sz="4000" b="1" dirty="0">
                <a:solidFill>
                  <a:srgbClr val="8E0000"/>
                </a:solidFill>
                <a:cs typeface="Arial" panose="020B0604020202020204" pitchFamily="34" charset="0"/>
                <a:sym typeface="Arial" panose="020B0604020202020204" pitchFamily="34" charset="0"/>
              </a:rPr>
              <a:t>Is it Sexual Assault?</a:t>
            </a:r>
            <a:endParaRPr lang="en-US" altLang="en-US" sz="4000" b="1" dirty="0">
              <a:solidFill>
                <a:srgbClr val="8E0000"/>
              </a:solidFill>
            </a:endParaRPr>
          </a:p>
        </p:txBody>
      </p:sp>
      <p:sp>
        <p:nvSpPr>
          <p:cNvPr id="68611" name="Content Placeholder 2">
            <a:extLst>
              <a:ext uri="{FF2B5EF4-FFF2-40B4-BE49-F238E27FC236}">
                <a16:creationId xmlns:a16="http://schemas.microsoft.com/office/drawing/2014/main" id="{41AD2E5F-DA15-66BC-A301-311E8F63B80B}"/>
              </a:ext>
            </a:extLst>
          </p:cNvPr>
          <p:cNvSpPr>
            <a:spLocks noGrp="1" noChangeArrowheads="1"/>
          </p:cNvSpPr>
          <p:nvPr>
            <p:ph idx="1"/>
          </p:nvPr>
        </p:nvSpPr>
        <p:spPr>
          <a:xfrm>
            <a:off x="533400" y="1524000"/>
            <a:ext cx="8305800" cy="4038600"/>
          </a:xfrm>
        </p:spPr>
        <p:txBody>
          <a:bodyPr/>
          <a:lstStyle/>
          <a:p>
            <a:r>
              <a:rPr lang="en-US" altLang="en-US" dirty="0"/>
              <a:t>Mike is goofing around with his friends, and trips. As he tries to avoid the fall, his hand grazes Sarah breast.</a:t>
            </a:r>
          </a:p>
          <a:p>
            <a:r>
              <a:rPr lang="en-US" altLang="en-US" dirty="0"/>
              <a:t>Mike is goofing around with his friends and says, “Check out Sarah’s boobs.” He friend says, “Why don’t you check them out?” and shoves Mike into Sarah. As a result of the shove, Mike’s hand touches Sarah’s breast.</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361451CA-8F6F-C073-43E3-23CB1144A6EC}"/>
              </a:ext>
            </a:extLst>
          </p:cNvPr>
          <p:cNvSpPr>
            <a:spLocks noGrp="1" noChangeArrowheads="1"/>
          </p:cNvSpPr>
          <p:nvPr>
            <p:ph type="title"/>
          </p:nvPr>
        </p:nvSpPr>
        <p:spPr>
          <a:xfrm>
            <a:off x="685800" y="381000"/>
            <a:ext cx="7772400" cy="685800"/>
          </a:xfrm>
        </p:spPr>
        <p:txBody>
          <a:bodyPr/>
          <a:lstStyle/>
          <a:p>
            <a:r>
              <a:rPr lang="en-US" altLang="en-US" sz="4000" b="1" dirty="0">
                <a:solidFill>
                  <a:srgbClr val="8E0000"/>
                </a:solidFill>
              </a:rPr>
              <a:t>Dating Violence</a:t>
            </a:r>
          </a:p>
        </p:txBody>
      </p:sp>
      <p:sp>
        <p:nvSpPr>
          <p:cNvPr id="3" name="Content Placeholder 2">
            <a:extLst>
              <a:ext uri="{FF2B5EF4-FFF2-40B4-BE49-F238E27FC236}">
                <a16:creationId xmlns:a16="http://schemas.microsoft.com/office/drawing/2014/main" id="{86AD52EB-CC9B-A3FD-B925-851FAD5ADFEC}"/>
              </a:ext>
            </a:extLst>
          </p:cNvPr>
          <p:cNvSpPr>
            <a:spLocks noGrp="1"/>
          </p:cNvSpPr>
          <p:nvPr>
            <p:ph idx="1"/>
          </p:nvPr>
        </p:nvSpPr>
        <p:spPr>
          <a:xfrm>
            <a:off x="685800" y="1295400"/>
            <a:ext cx="7772400" cy="4267200"/>
          </a:xfrm>
        </p:spPr>
        <p:txBody>
          <a:bodyPr/>
          <a:lstStyle/>
          <a:p>
            <a:pPr marL="0" indent="0">
              <a:buFontTx/>
              <a:buNone/>
              <a:defRPr/>
            </a:pPr>
            <a:r>
              <a:rPr lang="en-US" sz="3000" dirty="0"/>
              <a:t>Violence committed by a person who is or has been in a social relationship of a romantic or intimate nature with the victim and where the existence of such a relationship shall be determined based on a consideration of the following factors: </a:t>
            </a:r>
          </a:p>
          <a:p>
            <a:pPr marL="514350" indent="-514350">
              <a:buFontTx/>
              <a:buAutoNum type="arabicParenR"/>
              <a:defRPr/>
            </a:pPr>
            <a:r>
              <a:rPr lang="en-US" sz="2600" dirty="0"/>
              <a:t>the length of the relationship; </a:t>
            </a:r>
          </a:p>
          <a:p>
            <a:pPr marL="514350" indent="-514350">
              <a:buFontTx/>
              <a:buAutoNum type="arabicParenR"/>
              <a:defRPr/>
            </a:pPr>
            <a:r>
              <a:rPr lang="en-US" sz="2600" dirty="0"/>
              <a:t>the type of relationship; </a:t>
            </a:r>
          </a:p>
          <a:p>
            <a:pPr marL="514350" indent="-514350">
              <a:buFontTx/>
              <a:buAutoNum type="arabicParenR"/>
              <a:defRPr/>
            </a:pPr>
            <a:r>
              <a:rPr lang="en-US" sz="2600" dirty="0"/>
              <a:t>the frequency of interaction between the persons involved in the relationship</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5F3B4-22FE-C01B-E708-8F83DE178BB6}"/>
              </a:ext>
            </a:extLst>
          </p:cNvPr>
          <p:cNvSpPr>
            <a:spLocks noGrp="1"/>
          </p:cNvSpPr>
          <p:nvPr>
            <p:ph type="title"/>
          </p:nvPr>
        </p:nvSpPr>
        <p:spPr>
          <a:xfrm>
            <a:off x="685800" y="533400"/>
            <a:ext cx="7772400" cy="1066800"/>
          </a:xfrm>
        </p:spPr>
        <p:txBody>
          <a:bodyPr/>
          <a:lstStyle/>
          <a:p>
            <a:r>
              <a:rPr lang="en-US" sz="4000" b="1" dirty="0">
                <a:solidFill>
                  <a:srgbClr val="8E0000"/>
                </a:solidFill>
              </a:rPr>
              <a:t>Coordinator’s Analysis: </a:t>
            </a:r>
            <a:br>
              <a:rPr lang="en-US" sz="4000" b="1" dirty="0">
                <a:solidFill>
                  <a:srgbClr val="8E0000"/>
                </a:solidFill>
              </a:rPr>
            </a:br>
            <a:r>
              <a:rPr lang="en-US" sz="4000" b="1" dirty="0">
                <a:solidFill>
                  <a:srgbClr val="8E0000"/>
                </a:solidFill>
              </a:rPr>
              <a:t>Is it Title IX?</a:t>
            </a:r>
          </a:p>
        </p:txBody>
      </p:sp>
      <p:sp>
        <p:nvSpPr>
          <p:cNvPr id="3" name="Content Placeholder 2">
            <a:extLst>
              <a:ext uri="{FF2B5EF4-FFF2-40B4-BE49-F238E27FC236}">
                <a16:creationId xmlns:a16="http://schemas.microsoft.com/office/drawing/2014/main" id="{0B4DF488-BC1E-9BA1-5A3F-CC21BB076C77}"/>
              </a:ext>
            </a:extLst>
          </p:cNvPr>
          <p:cNvSpPr>
            <a:spLocks noGrp="1"/>
          </p:cNvSpPr>
          <p:nvPr>
            <p:ph idx="1"/>
          </p:nvPr>
        </p:nvSpPr>
        <p:spPr>
          <a:xfrm>
            <a:off x="533400" y="2209800"/>
            <a:ext cx="8382000" cy="3352800"/>
          </a:xfrm>
        </p:spPr>
        <p:txBody>
          <a:bodyPr/>
          <a:lstStyle/>
          <a:p>
            <a:r>
              <a:rPr lang="en-US" dirty="0"/>
              <a:t>Is it sex discrimination, sexual harassment, or sexual violence?</a:t>
            </a:r>
          </a:p>
          <a:p>
            <a:pPr>
              <a:lnSpc>
                <a:spcPts val="2800"/>
              </a:lnSpc>
              <a:spcBef>
                <a:spcPts val="0"/>
              </a:spcBef>
            </a:pPr>
            <a:endParaRPr lang="en-US" dirty="0"/>
          </a:p>
          <a:p>
            <a:r>
              <a:rPr lang="en-US" dirty="0"/>
              <a:t>Does it occur in an educational program that is an operation of the District?</a:t>
            </a:r>
          </a:p>
        </p:txBody>
      </p:sp>
    </p:spTree>
    <p:extLst>
      <p:ext uri="{BB962C8B-B14F-4D97-AF65-F5344CB8AC3E}">
        <p14:creationId xmlns:p14="http://schemas.microsoft.com/office/powerpoint/2010/main" val="2238658930"/>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24EBB256-EDBB-8DF1-DA5C-1920929D9EF9}"/>
              </a:ext>
            </a:extLst>
          </p:cNvPr>
          <p:cNvSpPr>
            <a:spLocks noGrp="1" noChangeArrowheads="1"/>
          </p:cNvSpPr>
          <p:nvPr>
            <p:ph type="title"/>
          </p:nvPr>
        </p:nvSpPr>
        <p:spPr>
          <a:xfrm>
            <a:off x="685800" y="533400"/>
            <a:ext cx="7772400" cy="533400"/>
          </a:xfrm>
        </p:spPr>
        <p:txBody>
          <a:bodyPr/>
          <a:lstStyle/>
          <a:p>
            <a:r>
              <a:rPr lang="en-US" altLang="en-US" sz="4000" b="1" dirty="0">
                <a:solidFill>
                  <a:srgbClr val="8E0000"/>
                </a:solidFill>
              </a:rPr>
              <a:t>Domestic Violence</a:t>
            </a:r>
          </a:p>
        </p:txBody>
      </p:sp>
      <p:sp>
        <p:nvSpPr>
          <p:cNvPr id="70659" name="Content Placeholder 2">
            <a:extLst>
              <a:ext uri="{FF2B5EF4-FFF2-40B4-BE49-F238E27FC236}">
                <a16:creationId xmlns:a16="http://schemas.microsoft.com/office/drawing/2014/main" id="{24963B33-9D07-2E83-7750-D026E140D8F5}"/>
              </a:ext>
            </a:extLst>
          </p:cNvPr>
          <p:cNvSpPr>
            <a:spLocks noGrp="1" noChangeArrowheads="1"/>
          </p:cNvSpPr>
          <p:nvPr>
            <p:ph idx="1"/>
          </p:nvPr>
        </p:nvSpPr>
        <p:spPr>
          <a:xfrm>
            <a:off x="609600" y="1295400"/>
            <a:ext cx="8229600" cy="4800600"/>
          </a:xfrm>
        </p:spPr>
        <p:txBody>
          <a:bodyPr/>
          <a:lstStyle/>
          <a:p>
            <a:pPr marL="0" indent="0">
              <a:buFontTx/>
              <a:buNone/>
            </a:pPr>
            <a:r>
              <a:rPr lang="en-US" altLang="en-US" sz="2800" dirty="0"/>
              <a:t>Violence committed by a current or former spouse or intimate partner of the victim, a person whom the victim shares a child in common, by a person who is cohabitating with or has cohabitated with the victim as a spouse or intimate partner, by a person similarly situated to a spouse of the victim under the domestic or family violence laws of Arizona, or by any other person against an adult or youth victim who is protected from that person’s acts under the domestic or family violence laws of the jurisdiction</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4D5434C-6732-A3A1-E72E-6BBC2A89C8C3}"/>
              </a:ext>
            </a:extLst>
          </p:cNvPr>
          <p:cNvSpPr>
            <a:spLocks noGrp="1" noChangeArrowheads="1"/>
          </p:cNvSpPr>
          <p:nvPr>
            <p:ph type="title"/>
          </p:nvPr>
        </p:nvSpPr>
        <p:spPr>
          <a:xfrm>
            <a:off x="685800" y="533400"/>
            <a:ext cx="8305800" cy="884238"/>
          </a:xfrm>
        </p:spPr>
        <p:txBody>
          <a:bodyPr/>
          <a:lstStyle/>
          <a:p>
            <a:r>
              <a:rPr lang="en-US" altLang="en-US" sz="4000" b="1" dirty="0">
                <a:solidFill>
                  <a:srgbClr val="8E0000"/>
                </a:solidFill>
              </a:rPr>
              <a:t>(Mandatory) Dismissal of Complaints</a:t>
            </a:r>
          </a:p>
        </p:txBody>
      </p:sp>
      <p:sp>
        <p:nvSpPr>
          <p:cNvPr id="53251" name="Content Placeholder 2">
            <a:extLst>
              <a:ext uri="{FF2B5EF4-FFF2-40B4-BE49-F238E27FC236}">
                <a16:creationId xmlns:a16="http://schemas.microsoft.com/office/drawing/2014/main" id="{1FE9F909-86BE-DA49-0DDD-323E5736E65B}"/>
              </a:ext>
            </a:extLst>
          </p:cNvPr>
          <p:cNvSpPr>
            <a:spLocks noGrp="1" noChangeArrowheads="1"/>
          </p:cNvSpPr>
          <p:nvPr>
            <p:ph idx="1"/>
          </p:nvPr>
        </p:nvSpPr>
        <p:spPr>
          <a:xfrm>
            <a:off x="609600" y="1752600"/>
            <a:ext cx="8077199" cy="4648200"/>
          </a:xfrm>
        </p:spPr>
        <p:txBody>
          <a:bodyPr/>
          <a:lstStyle/>
          <a:p>
            <a:pPr marL="0" indent="0">
              <a:buNone/>
            </a:pPr>
            <a:r>
              <a:rPr lang="en-US" altLang="en-US" sz="3000" dirty="0"/>
              <a:t>Complaint may be dismissed if: </a:t>
            </a:r>
          </a:p>
          <a:p>
            <a:r>
              <a:rPr lang="en-US" altLang="en-US" sz="3000" dirty="0"/>
              <a:t>The complaint does not state an allegation of </a:t>
            </a:r>
            <a:r>
              <a:rPr lang="en-US" altLang="en-US" sz="3000" b="1" dirty="0"/>
              <a:t>sexual harassment</a:t>
            </a:r>
            <a:r>
              <a:rPr lang="en-US" altLang="en-US" sz="3000" dirty="0"/>
              <a:t>, even if all facts are found to be true</a:t>
            </a:r>
          </a:p>
          <a:p>
            <a:r>
              <a:rPr lang="en-US" altLang="en-US" sz="3000" dirty="0"/>
              <a:t>The sexual harassment, even if it did occur, did not occur in the </a:t>
            </a:r>
            <a:r>
              <a:rPr lang="en-US" altLang="en-US" sz="3000" b="1" dirty="0"/>
              <a:t>school’s operations</a:t>
            </a:r>
          </a:p>
          <a:p>
            <a:pPr marL="0" indent="0">
              <a:lnSpc>
                <a:spcPts val="2300"/>
              </a:lnSpc>
              <a:spcBef>
                <a:spcPts val="0"/>
              </a:spcBef>
              <a:buNone/>
            </a:pPr>
            <a:endParaRPr lang="en-US" altLang="en-US" sz="3000" b="1" dirty="0"/>
          </a:p>
          <a:p>
            <a:pPr marL="0" indent="0">
              <a:buNone/>
            </a:pPr>
            <a:r>
              <a:rPr lang="en-US" altLang="en-US" sz="3000" b="1" dirty="0"/>
              <a:t>*Regulations say may, but if either of these is the circumstance you should dismiss.</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4D5434C-6732-A3A1-E72E-6BBC2A89C8C3}"/>
              </a:ext>
            </a:extLst>
          </p:cNvPr>
          <p:cNvSpPr>
            <a:spLocks noGrp="1" noChangeArrowheads="1"/>
          </p:cNvSpPr>
          <p:nvPr>
            <p:ph type="title"/>
          </p:nvPr>
        </p:nvSpPr>
        <p:spPr>
          <a:xfrm>
            <a:off x="609600" y="609600"/>
            <a:ext cx="8686800" cy="685800"/>
          </a:xfrm>
        </p:spPr>
        <p:txBody>
          <a:bodyPr/>
          <a:lstStyle/>
          <a:p>
            <a:r>
              <a:rPr lang="en-US" altLang="en-US" sz="4000" b="1" dirty="0">
                <a:solidFill>
                  <a:srgbClr val="8E0000"/>
                </a:solidFill>
              </a:rPr>
              <a:t>(Permissive) Dismissal of Complaints</a:t>
            </a:r>
          </a:p>
        </p:txBody>
      </p:sp>
      <p:sp>
        <p:nvSpPr>
          <p:cNvPr id="53251" name="Content Placeholder 2">
            <a:extLst>
              <a:ext uri="{FF2B5EF4-FFF2-40B4-BE49-F238E27FC236}">
                <a16:creationId xmlns:a16="http://schemas.microsoft.com/office/drawing/2014/main" id="{1FE9F909-86BE-DA49-0DDD-323E5736E65B}"/>
              </a:ext>
            </a:extLst>
          </p:cNvPr>
          <p:cNvSpPr>
            <a:spLocks noGrp="1" noChangeArrowheads="1"/>
          </p:cNvSpPr>
          <p:nvPr>
            <p:ph idx="1"/>
          </p:nvPr>
        </p:nvSpPr>
        <p:spPr>
          <a:xfrm>
            <a:off x="609600" y="1828800"/>
            <a:ext cx="8153400" cy="3886200"/>
          </a:xfrm>
        </p:spPr>
        <p:txBody>
          <a:bodyPr/>
          <a:lstStyle/>
          <a:p>
            <a:pPr marL="0" indent="0">
              <a:buNone/>
            </a:pPr>
            <a:r>
              <a:rPr lang="en-US" altLang="en-US" dirty="0"/>
              <a:t>Complaint may be dismissed if: </a:t>
            </a:r>
          </a:p>
          <a:p>
            <a:r>
              <a:rPr lang="en-US" altLang="en-US" dirty="0"/>
              <a:t>Recipient is unable to identify the respondent after taking reasonable steps to do so</a:t>
            </a:r>
          </a:p>
          <a:p>
            <a:r>
              <a:rPr lang="en-US" altLang="en-US" dirty="0"/>
              <a:t>Respondent is not participating in the education program or activity, and is not employed by the school – be careful here!!</a:t>
            </a:r>
          </a:p>
          <a:p>
            <a:endParaRPr lang="en-US" altLang="en-US" sz="2800" dirty="0"/>
          </a:p>
        </p:txBody>
      </p:sp>
    </p:spTree>
    <p:extLst>
      <p:ext uri="{BB962C8B-B14F-4D97-AF65-F5344CB8AC3E}">
        <p14:creationId xmlns:p14="http://schemas.microsoft.com/office/powerpoint/2010/main" val="292567343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94D5434C-6732-A3A1-E72E-6BBC2A89C8C3}"/>
              </a:ext>
            </a:extLst>
          </p:cNvPr>
          <p:cNvSpPr>
            <a:spLocks noGrp="1" noChangeArrowheads="1"/>
          </p:cNvSpPr>
          <p:nvPr>
            <p:ph type="title"/>
          </p:nvPr>
        </p:nvSpPr>
        <p:spPr>
          <a:xfrm>
            <a:off x="609600" y="533400"/>
            <a:ext cx="8686800" cy="762000"/>
          </a:xfrm>
        </p:spPr>
        <p:txBody>
          <a:bodyPr/>
          <a:lstStyle/>
          <a:p>
            <a:r>
              <a:rPr lang="en-US" altLang="en-US" sz="4000" b="1" dirty="0">
                <a:solidFill>
                  <a:srgbClr val="8E0000"/>
                </a:solidFill>
              </a:rPr>
              <a:t>(Permissive) Dismissal of Complaints</a:t>
            </a:r>
          </a:p>
        </p:txBody>
      </p:sp>
      <p:sp>
        <p:nvSpPr>
          <p:cNvPr id="53251" name="Content Placeholder 2">
            <a:extLst>
              <a:ext uri="{FF2B5EF4-FFF2-40B4-BE49-F238E27FC236}">
                <a16:creationId xmlns:a16="http://schemas.microsoft.com/office/drawing/2014/main" id="{1FE9F909-86BE-DA49-0DDD-323E5736E65B}"/>
              </a:ext>
            </a:extLst>
          </p:cNvPr>
          <p:cNvSpPr>
            <a:spLocks noGrp="1" noChangeArrowheads="1"/>
          </p:cNvSpPr>
          <p:nvPr>
            <p:ph idx="1"/>
          </p:nvPr>
        </p:nvSpPr>
        <p:spPr>
          <a:xfrm>
            <a:off x="685800" y="1828800"/>
            <a:ext cx="8001000" cy="3886200"/>
          </a:xfrm>
        </p:spPr>
        <p:txBody>
          <a:bodyPr/>
          <a:lstStyle/>
          <a:p>
            <a:r>
              <a:rPr lang="en-US" altLang="en-US" dirty="0"/>
              <a:t>Complainant voluntarily withdraws complaint (evaluate 8 factors)</a:t>
            </a:r>
          </a:p>
          <a:p>
            <a:r>
              <a:rPr lang="en-US" altLang="en-US" dirty="0"/>
              <a:t>If circumstances, such as several years between the conduct and the complaint or a complainant’s refusal to cooperate, prevents the gathering of evidence sufficient to render a determination (no statute of limitations)</a:t>
            </a:r>
          </a:p>
          <a:p>
            <a:endParaRPr lang="en-US" altLang="en-US" sz="2800" dirty="0"/>
          </a:p>
        </p:txBody>
      </p:sp>
    </p:spTree>
    <p:extLst>
      <p:ext uri="{BB962C8B-B14F-4D97-AF65-F5344CB8AC3E}">
        <p14:creationId xmlns:p14="http://schemas.microsoft.com/office/powerpoint/2010/main" val="2019853562"/>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B78D9-C093-EA67-1EBD-AFACC7561940}"/>
              </a:ext>
            </a:extLst>
          </p:cNvPr>
          <p:cNvSpPr>
            <a:spLocks noGrp="1"/>
          </p:cNvSpPr>
          <p:nvPr>
            <p:ph type="title"/>
          </p:nvPr>
        </p:nvSpPr>
        <p:spPr>
          <a:xfrm>
            <a:off x="722313" y="3886200"/>
            <a:ext cx="7772400" cy="1882775"/>
          </a:xfrm>
        </p:spPr>
        <p:txBody>
          <a:bodyPr/>
          <a:lstStyle/>
          <a:p>
            <a:pPr>
              <a:defRPr/>
            </a:pPr>
            <a:r>
              <a:rPr lang="en-US" dirty="0"/>
              <a:t>INFORMAL RESOLUTION</a:t>
            </a:r>
          </a:p>
        </p:txBody>
      </p:sp>
      <p:sp>
        <p:nvSpPr>
          <p:cNvPr id="22531" name="Text Placeholder 2">
            <a:extLst>
              <a:ext uri="{FF2B5EF4-FFF2-40B4-BE49-F238E27FC236}">
                <a16:creationId xmlns:a16="http://schemas.microsoft.com/office/drawing/2014/main" id="{955BB5C2-D10E-70B3-E96E-6B13142A6511}"/>
              </a:ext>
            </a:extLst>
          </p:cNvPr>
          <p:cNvSpPr>
            <a:spLocks noGrp="1" noChangeArrowheads="1"/>
          </p:cNvSpPr>
          <p:nvPr>
            <p:ph type="body" idx="1"/>
          </p:nvPr>
        </p:nvSpPr>
        <p:spPr>
          <a:xfrm>
            <a:off x="722313" y="2906713"/>
            <a:ext cx="7772400" cy="979487"/>
          </a:xfrm>
        </p:spPr>
        <p:txBody>
          <a:bodyPr/>
          <a:lstStyle/>
          <a:p>
            <a:r>
              <a:rPr lang="en-US" altLang="en-US" sz="3200" dirty="0"/>
              <a:t>Title Coordinator’s Role</a:t>
            </a:r>
          </a:p>
        </p:txBody>
      </p:sp>
    </p:spTree>
    <p:extLst>
      <p:ext uri="{BB962C8B-B14F-4D97-AF65-F5344CB8AC3E}">
        <p14:creationId xmlns:p14="http://schemas.microsoft.com/office/powerpoint/2010/main" val="695816308"/>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557E6A77-9DDF-61B0-DE13-D7C5AAF193C4}"/>
              </a:ext>
            </a:extLst>
          </p:cNvPr>
          <p:cNvSpPr>
            <a:spLocks noGrp="1" noChangeArrowheads="1"/>
          </p:cNvSpPr>
          <p:nvPr>
            <p:ph type="title"/>
          </p:nvPr>
        </p:nvSpPr>
        <p:spPr>
          <a:xfrm>
            <a:off x="685800" y="304800"/>
            <a:ext cx="7772400" cy="685800"/>
          </a:xfrm>
        </p:spPr>
        <p:txBody>
          <a:bodyPr/>
          <a:lstStyle/>
          <a:p>
            <a:r>
              <a:rPr lang="en-US" altLang="en-US" sz="4000" b="1" dirty="0">
                <a:solidFill>
                  <a:srgbClr val="8E0000"/>
                </a:solidFill>
              </a:rPr>
              <a:t>Informal Resolution</a:t>
            </a:r>
          </a:p>
        </p:txBody>
      </p:sp>
      <p:sp>
        <p:nvSpPr>
          <p:cNvPr id="82947" name="Content Placeholder 2">
            <a:extLst>
              <a:ext uri="{FF2B5EF4-FFF2-40B4-BE49-F238E27FC236}">
                <a16:creationId xmlns:a16="http://schemas.microsoft.com/office/drawing/2014/main" id="{A39ACA00-ECAA-794D-1A1A-A4988772B3B4}"/>
              </a:ext>
            </a:extLst>
          </p:cNvPr>
          <p:cNvSpPr>
            <a:spLocks noGrp="1" noChangeArrowheads="1"/>
          </p:cNvSpPr>
          <p:nvPr>
            <p:ph idx="1"/>
          </p:nvPr>
        </p:nvSpPr>
        <p:spPr>
          <a:xfrm>
            <a:off x="533400" y="1371600"/>
            <a:ext cx="8153400" cy="4237038"/>
          </a:xfrm>
        </p:spPr>
        <p:txBody>
          <a:bodyPr/>
          <a:lstStyle/>
          <a:p>
            <a:pPr>
              <a:spcBef>
                <a:spcPts val="0"/>
              </a:spcBef>
            </a:pPr>
            <a:r>
              <a:rPr lang="en-US" altLang="en-US" sz="2800" dirty="0"/>
              <a:t>District is not required to use informal resolution, but if it choses to use it, then it is appropriate to offer if:</a:t>
            </a:r>
          </a:p>
          <a:p>
            <a:pPr lvl="1">
              <a:spcBef>
                <a:spcPts val="0"/>
              </a:spcBef>
            </a:pPr>
            <a:r>
              <a:rPr lang="en-US" altLang="en-US" dirty="0"/>
              <a:t>Complaint is filed (2020 regs require this; 2024 regs do not)</a:t>
            </a:r>
          </a:p>
          <a:p>
            <a:pPr lvl="1">
              <a:spcBef>
                <a:spcPts val="0"/>
              </a:spcBef>
            </a:pPr>
            <a:r>
              <a:rPr lang="en-US" altLang="en-US" dirty="0"/>
              <a:t>Conduct alleged, but no complaint filed (2024 regs permit this, but 2020 regs do not)</a:t>
            </a:r>
          </a:p>
          <a:p>
            <a:pPr lvl="1">
              <a:spcBef>
                <a:spcPts val="0"/>
              </a:spcBef>
            </a:pPr>
            <a:r>
              <a:rPr lang="en-US" altLang="en-US" dirty="0"/>
              <a:t>Both parties voluntarily agree to participate in writing</a:t>
            </a:r>
          </a:p>
          <a:p>
            <a:pPr lvl="1">
              <a:spcBef>
                <a:spcPts val="0"/>
              </a:spcBef>
            </a:pPr>
            <a:r>
              <a:rPr lang="en-US" altLang="en-US" dirty="0"/>
              <a:t>The Respondent is NOT an employee and the Complainant a student</a:t>
            </a:r>
          </a:p>
          <a:p>
            <a:pPr lvl="1"/>
            <a:endParaRPr lang="en-US" altLang="en-US" dirty="0"/>
          </a:p>
          <a:p>
            <a:endParaRPr lang="en-US" altLang="en-US" sz="3400"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A18E0957-172C-15EF-B005-36653BC888ED}"/>
              </a:ext>
            </a:extLst>
          </p:cNvPr>
          <p:cNvSpPr>
            <a:spLocks noGrp="1" noChangeArrowheads="1"/>
          </p:cNvSpPr>
          <p:nvPr>
            <p:ph type="title"/>
          </p:nvPr>
        </p:nvSpPr>
        <p:spPr>
          <a:xfrm>
            <a:off x="685800" y="457200"/>
            <a:ext cx="7772400" cy="762000"/>
          </a:xfrm>
        </p:spPr>
        <p:txBody>
          <a:bodyPr/>
          <a:lstStyle/>
          <a:p>
            <a:r>
              <a:rPr lang="en-US" altLang="en-US" sz="4000" b="1" dirty="0">
                <a:solidFill>
                  <a:srgbClr val="8E0000"/>
                </a:solidFill>
              </a:rPr>
              <a:t>Informal Resolution</a:t>
            </a:r>
          </a:p>
        </p:txBody>
      </p:sp>
      <p:sp>
        <p:nvSpPr>
          <p:cNvPr id="83971" name="Content Placeholder 2">
            <a:extLst>
              <a:ext uri="{FF2B5EF4-FFF2-40B4-BE49-F238E27FC236}">
                <a16:creationId xmlns:a16="http://schemas.microsoft.com/office/drawing/2014/main" id="{1920E2F2-F757-356B-859E-4D4A6F67D964}"/>
              </a:ext>
            </a:extLst>
          </p:cNvPr>
          <p:cNvSpPr>
            <a:spLocks noGrp="1" noChangeArrowheads="1"/>
          </p:cNvSpPr>
          <p:nvPr>
            <p:ph idx="1"/>
          </p:nvPr>
        </p:nvSpPr>
        <p:spPr>
          <a:xfrm>
            <a:off x="685800" y="1676400"/>
            <a:ext cx="8001000" cy="3962400"/>
          </a:xfrm>
        </p:spPr>
        <p:txBody>
          <a:bodyPr/>
          <a:lstStyle/>
          <a:p>
            <a:r>
              <a:rPr lang="en-US" altLang="en-US" dirty="0"/>
              <a:t>Cannot be required and either party can withdraw at any time</a:t>
            </a:r>
          </a:p>
          <a:p>
            <a:r>
              <a:rPr lang="en-US" altLang="en-US" dirty="0"/>
              <a:t>Process may include arbitration, mediation, or restorative justice</a:t>
            </a:r>
          </a:p>
          <a:p>
            <a:r>
              <a:rPr lang="en-US" altLang="en-US" dirty="0"/>
              <a:t>Must have reasonably prompt time frame to complete the process</a:t>
            </a:r>
          </a:p>
          <a:p>
            <a:r>
              <a:rPr lang="en-US" altLang="en-US" dirty="0"/>
              <a:t>Pauses the grievance process at the time of request/voluntary agreement </a:t>
            </a:r>
          </a:p>
          <a:p>
            <a:pPr marL="0" indent="0">
              <a:buNone/>
            </a:pPr>
            <a:endParaRPr lang="en-US" altLang="en-US" dirty="0"/>
          </a:p>
          <a:p>
            <a:endParaRPr lang="en-US" altLang="en-US" dirty="0"/>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6E485BA4-BE1B-7BB8-8914-E7BEE0527BC6}"/>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Informal Resolution</a:t>
            </a:r>
          </a:p>
        </p:txBody>
      </p:sp>
      <p:sp>
        <p:nvSpPr>
          <p:cNvPr id="84995" name="Content Placeholder 2">
            <a:extLst>
              <a:ext uri="{FF2B5EF4-FFF2-40B4-BE49-F238E27FC236}">
                <a16:creationId xmlns:a16="http://schemas.microsoft.com/office/drawing/2014/main" id="{8E878C50-AB0D-5332-9C16-2A6DC3550516}"/>
              </a:ext>
            </a:extLst>
          </p:cNvPr>
          <p:cNvSpPr>
            <a:spLocks noGrp="1" noChangeArrowheads="1"/>
          </p:cNvSpPr>
          <p:nvPr>
            <p:ph idx="1"/>
          </p:nvPr>
        </p:nvSpPr>
        <p:spPr>
          <a:xfrm>
            <a:off x="457200" y="1417638"/>
            <a:ext cx="8382000" cy="4754562"/>
          </a:xfrm>
        </p:spPr>
        <p:txBody>
          <a:bodyPr/>
          <a:lstStyle/>
          <a:p>
            <a:pPr>
              <a:spcBef>
                <a:spcPts val="0"/>
              </a:spcBef>
            </a:pPr>
            <a:r>
              <a:rPr lang="en-US" altLang="en-US" sz="3000" dirty="0"/>
              <a:t>Decide whether confidentiality can be a term of an informal resolution and include that information in written notice</a:t>
            </a:r>
          </a:p>
          <a:p>
            <a:pPr>
              <a:spcBef>
                <a:spcPts val="0"/>
              </a:spcBef>
            </a:pPr>
            <a:r>
              <a:rPr lang="en-US" altLang="en-US" sz="3000" dirty="0"/>
              <a:t>If the informal resolution facilitator may be called as a witness in investigation, must disclose that possibility to the parties in the written notice</a:t>
            </a:r>
          </a:p>
          <a:p>
            <a:pPr>
              <a:spcBef>
                <a:spcPts val="0"/>
              </a:spcBef>
            </a:pPr>
            <a:r>
              <a:rPr lang="en-US" altLang="en-US" sz="3000" dirty="0"/>
              <a:t>Facilitator must not have a conflict of interest, must be trained in these regulations, and must be free of bias</a:t>
            </a:r>
          </a:p>
          <a:p>
            <a:endParaRPr lang="en-US" altLang="en-US" dirty="0"/>
          </a:p>
          <a:p>
            <a:endParaRPr lang="en-US" altLang="en-US" sz="3000" dirty="0"/>
          </a:p>
          <a:p>
            <a:endParaRPr lang="en-US" altLang="en-US" dirty="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79E78909-AC51-D31B-40D3-72530C8142E7}"/>
              </a:ext>
            </a:extLst>
          </p:cNvPr>
          <p:cNvSpPr>
            <a:spLocks noGrp="1" noChangeArrowheads="1"/>
          </p:cNvSpPr>
          <p:nvPr>
            <p:ph type="title"/>
          </p:nvPr>
        </p:nvSpPr>
        <p:spPr>
          <a:xfrm>
            <a:off x="685800" y="533400"/>
            <a:ext cx="7772400" cy="609600"/>
          </a:xfrm>
        </p:spPr>
        <p:txBody>
          <a:bodyPr/>
          <a:lstStyle/>
          <a:p>
            <a:r>
              <a:rPr lang="en-US" altLang="en-US" sz="4000" b="1" dirty="0">
                <a:solidFill>
                  <a:srgbClr val="8E0000"/>
                </a:solidFill>
              </a:rPr>
              <a:t>Informal Resolution</a:t>
            </a:r>
          </a:p>
        </p:txBody>
      </p:sp>
      <p:sp>
        <p:nvSpPr>
          <p:cNvPr id="86019" name="Content Placeholder 2">
            <a:extLst>
              <a:ext uri="{FF2B5EF4-FFF2-40B4-BE49-F238E27FC236}">
                <a16:creationId xmlns:a16="http://schemas.microsoft.com/office/drawing/2014/main" id="{2D249418-2787-53E5-DC7D-0C5F427FCAE3}"/>
              </a:ext>
            </a:extLst>
          </p:cNvPr>
          <p:cNvSpPr>
            <a:spLocks noGrp="1" noChangeArrowheads="1"/>
          </p:cNvSpPr>
          <p:nvPr>
            <p:ph idx="1"/>
          </p:nvPr>
        </p:nvSpPr>
        <p:spPr>
          <a:xfrm>
            <a:off x="685800" y="1524000"/>
            <a:ext cx="7924800" cy="3856038"/>
          </a:xfrm>
        </p:spPr>
        <p:txBody>
          <a:bodyPr/>
          <a:lstStyle/>
          <a:p>
            <a:r>
              <a:rPr lang="en-US" altLang="en-US" dirty="0"/>
              <a:t>Suggested that facilitator be trained in mediating sexual harassment situations</a:t>
            </a:r>
          </a:p>
          <a:p>
            <a:r>
              <a:rPr lang="en-US" altLang="en-US" dirty="0"/>
              <a:t>Be aware of power dynamics when implementing an informal resolution</a:t>
            </a:r>
          </a:p>
          <a:p>
            <a:pPr lvl="1"/>
            <a:r>
              <a:rPr lang="en-US" altLang="en-US" sz="3000" dirty="0"/>
              <a:t>Should there be a face-to-face meeting?</a:t>
            </a:r>
          </a:p>
          <a:p>
            <a:pPr lvl="1"/>
            <a:r>
              <a:rPr lang="en-US" altLang="en-US" sz="3000" dirty="0"/>
              <a:t>Is someone manifesting signs of trauma?</a:t>
            </a:r>
          </a:p>
          <a:p>
            <a:pPr lvl="1"/>
            <a:r>
              <a:rPr lang="en-US" altLang="en-US" sz="3000" dirty="0"/>
              <a:t>Should facilitator press parties on facts?</a:t>
            </a:r>
          </a:p>
          <a:p>
            <a:endParaRPr lang="en-US" altLang="en-US" sz="2800" dirty="0"/>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2AF9-38BA-5844-B803-5E4C85C1323F}"/>
              </a:ext>
            </a:extLst>
          </p:cNvPr>
          <p:cNvSpPr>
            <a:spLocks noGrp="1"/>
          </p:cNvSpPr>
          <p:nvPr>
            <p:ph type="title"/>
          </p:nvPr>
        </p:nvSpPr>
        <p:spPr>
          <a:xfrm>
            <a:off x="685800" y="381000"/>
            <a:ext cx="7772400" cy="609600"/>
          </a:xfrm>
        </p:spPr>
        <p:txBody>
          <a:bodyPr/>
          <a:lstStyle/>
          <a:p>
            <a:br>
              <a:rPr lang="en-US" b="1" dirty="0">
                <a:solidFill>
                  <a:srgbClr val="8E0000"/>
                </a:solidFill>
              </a:rPr>
            </a:br>
            <a:r>
              <a:rPr lang="en-US" sz="4000" b="1" dirty="0">
                <a:solidFill>
                  <a:srgbClr val="8E0000"/>
                </a:solidFill>
              </a:rPr>
              <a:t>Why Parties May Prefer Informal Resolution</a:t>
            </a:r>
          </a:p>
        </p:txBody>
      </p:sp>
      <p:sp>
        <p:nvSpPr>
          <p:cNvPr id="3" name="Content Placeholder 2">
            <a:extLst>
              <a:ext uri="{FF2B5EF4-FFF2-40B4-BE49-F238E27FC236}">
                <a16:creationId xmlns:a16="http://schemas.microsoft.com/office/drawing/2014/main" id="{5E1BD29E-58F6-F2C3-0200-D334BE71485B}"/>
              </a:ext>
            </a:extLst>
          </p:cNvPr>
          <p:cNvSpPr>
            <a:spLocks noGrp="1"/>
          </p:cNvSpPr>
          <p:nvPr>
            <p:ph idx="1"/>
          </p:nvPr>
        </p:nvSpPr>
        <p:spPr>
          <a:xfrm>
            <a:off x="685800" y="1828800"/>
            <a:ext cx="8153400" cy="3733800"/>
          </a:xfrm>
        </p:spPr>
        <p:txBody>
          <a:bodyPr/>
          <a:lstStyle/>
          <a:p>
            <a:r>
              <a:rPr lang="en-US" dirty="0"/>
              <a:t>Parties may be more satisfied if they had a say in creating the outcome</a:t>
            </a:r>
          </a:p>
          <a:p>
            <a:r>
              <a:rPr lang="en-US" dirty="0"/>
              <a:t>Process may be less adversarial</a:t>
            </a:r>
          </a:p>
          <a:p>
            <a:r>
              <a:rPr lang="en-US" dirty="0"/>
              <a:t>They can control the outcome</a:t>
            </a:r>
          </a:p>
          <a:p>
            <a:r>
              <a:rPr lang="en-US" dirty="0"/>
              <a:t>Resolutions can include creative solutions</a:t>
            </a:r>
          </a:p>
          <a:p>
            <a:r>
              <a:rPr lang="en-US" dirty="0"/>
              <a:t>Process is shorter and does not involve a full investigation and determination</a:t>
            </a:r>
          </a:p>
        </p:txBody>
      </p:sp>
    </p:spTree>
    <p:extLst>
      <p:ext uri="{BB962C8B-B14F-4D97-AF65-F5344CB8AC3E}">
        <p14:creationId xmlns:p14="http://schemas.microsoft.com/office/powerpoint/2010/main" val="3205485888"/>
      </p:ext>
    </p:extLst>
  </p:cSld>
  <p:clrMapOvr>
    <a:masterClrMapping/>
  </p:clrMapOvr>
  <p:transition spd="slow">
    <p:fade/>
  </p:transition>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xml><?xml version="1.0" encoding="utf-8"?>
<properties xmlns="http://www.imanage.com/work/xmlschema">
  <documentid>USBAL!11802250.1</documentid>
  <senderid>ATCANEZ</senderid>
  <senderemail>ATC@UDALLSHUMWAY.COM</senderemail>
  <lastmodified>2024-09-27T08:42:30.0000000-07:00</lastmodified>
  <database>USBAL</database>
</properties>
</file>

<file path=docProps/app.xml><?xml version="1.0" encoding="utf-8"?>
<Properties xmlns="http://schemas.openxmlformats.org/officeDocument/2006/extended-properties" xmlns:vt="http://schemas.openxmlformats.org/officeDocument/2006/docPropsVTypes">
  <Template/>
  <TotalTime>10972</TotalTime>
  <Words>6242</Words>
  <Application>Microsoft Office PowerPoint</Application>
  <PresentationFormat>On-screen Show (4:3)</PresentationFormat>
  <Paragraphs>610</Paragraphs>
  <Slides>133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Helvetica Neue</vt:lpstr>
      <vt:lpstr>Palatino Linotype</vt:lpstr>
      <vt:lpstr>Times New Roman</vt:lpstr>
      <vt:lpstr>2_Default Design</vt:lpstr>
      <vt:lpstr>  Title IX Coordinators   </vt:lpstr>
      <vt:lpstr>Disclaimer</vt:lpstr>
      <vt:lpstr>Introductions</vt:lpstr>
      <vt:lpstr>Learning Objectives</vt:lpstr>
      <vt:lpstr>Title IX</vt:lpstr>
      <vt:lpstr>Title IX Coordinator</vt:lpstr>
      <vt:lpstr>Tips</vt:lpstr>
      <vt:lpstr>District’s Obligations</vt:lpstr>
      <vt:lpstr>Coordinator’s Analysis:  Is it Title IX?</vt:lpstr>
      <vt:lpstr>DOE: Sex Discrimination (2024 Regs)</vt:lpstr>
      <vt:lpstr>Title IX Sexual Harassment or Sexual Violence</vt:lpstr>
      <vt:lpstr>Type 1: Quid Pro Quo</vt:lpstr>
      <vt:lpstr>Type 2:  Hostile Environment (2024 Regs)</vt:lpstr>
      <vt:lpstr>PowerPoint Presentation</vt:lpstr>
      <vt:lpstr>PowerPoint Presentation</vt:lpstr>
      <vt:lpstr>Type 3: Sexual Assault or Violence</vt:lpstr>
      <vt:lpstr>Is it Title IX? </vt:lpstr>
      <vt:lpstr>Is it Title IX? </vt:lpstr>
      <vt:lpstr>Is it Title IX? </vt:lpstr>
      <vt:lpstr>Continued…</vt:lpstr>
      <vt:lpstr>Reminder: District Liability (2024 regs)</vt:lpstr>
      <vt:lpstr>Prompt and effective response?</vt:lpstr>
      <vt:lpstr>Prompt and effective response?</vt:lpstr>
      <vt:lpstr>Prompt and effective response?</vt:lpstr>
      <vt:lpstr>Prompt and effective response?</vt:lpstr>
      <vt:lpstr>Prompt and effective response?</vt:lpstr>
      <vt:lpstr>Title IX Coordinator</vt:lpstr>
      <vt:lpstr>Title IX Coordinator</vt:lpstr>
      <vt:lpstr>Title IX Coordinator</vt:lpstr>
      <vt:lpstr>Title IX Coordinator</vt:lpstr>
      <vt:lpstr>Title IX Coordinator</vt:lpstr>
      <vt:lpstr>Avoiding bias and prejudgment</vt:lpstr>
      <vt:lpstr>Avoiding Bias is Critical to Implementing Regulations</vt:lpstr>
      <vt:lpstr>Avoiding Bias is Critical to Implementing Regulations</vt:lpstr>
      <vt:lpstr>Receive NOTICE OF ALLEGATIONS OF SEX DISCRIMINATION</vt:lpstr>
      <vt:lpstr>Confidential Employees</vt:lpstr>
      <vt:lpstr>Confidential Employees</vt:lpstr>
      <vt:lpstr>Confidential Employees</vt:lpstr>
      <vt:lpstr>Confidential Employees Still Make Mandatory Reports</vt:lpstr>
      <vt:lpstr>What is Notice?</vt:lpstr>
      <vt:lpstr>All Notice Triggers Responsibility</vt:lpstr>
      <vt:lpstr>Complaint</vt:lpstr>
      <vt:lpstr>Supportive Measures</vt:lpstr>
      <vt:lpstr>Examples of Limitation on Equal Access</vt:lpstr>
      <vt:lpstr>Supportive Measures</vt:lpstr>
      <vt:lpstr>Examples of Supportive Measures</vt:lpstr>
      <vt:lpstr>Supportive Measures</vt:lpstr>
      <vt:lpstr>Supportive Measures</vt:lpstr>
      <vt:lpstr>Supportive Measures</vt:lpstr>
      <vt:lpstr>Supportive Measures</vt:lpstr>
      <vt:lpstr>Appropriate Supportive Measure?</vt:lpstr>
      <vt:lpstr>What would you do?</vt:lpstr>
      <vt:lpstr>Crafting an Appropriate Supportive Measure</vt:lpstr>
      <vt:lpstr>When Respondent is an Employee</vt:lpstr>
      <vt:lpstr>Emergency Removal  of Student</vt:lpstr>
      <vt:lpstr>Emergency Removal  of Student</vt:lpstr>
      <vt:lpstr>AFTER COMPLAINT</vt:lpstr>
      <vt:lpstr>Complaint</vt:lpstr>
      <vt:lpstr>PowerPoint Presentation</vt:lpstr>
      <vt:lpstr>PowerPoint Presentation</vt:lpstr>
      <vt:lpstr>PowerPoint Presentation</vt:lpstr>
      <vt:lpstr>PowerPoint Presentation</vt:lpstr>
      <vt:lpstr>Should you File?</vt:lpstr>
      <vt:lpstr>   Should you File?   </vt:lpstr>
      <vt:lpstr>Should you File? </vt:lpstr>
      <vt:lpstr>PowerPoint Presentation</vt:lpstr>
      <vt:lpstr>Written Notice Requirements:  Formal Complaint</vt:lpstr>
      <vt:lpstr>Written Notice Requirements:  Formal Complaint</vt:lpstr>
      <vt:lpstr>Written Notice Requirements:  Formal Complaint</vt:lpstr>
      <vt:lpstr>Written Notice Requirements:  Formal Complaint</vt:lpstr>
      <vt:lpstr>Consolidation of Complaints</vt:lpstr>
      <vt:lpstr>Good Cause Delay</vt:lpstr>
      <vt:lpstr>Good Cause Delay</vt:lpstr>
      <vt:lpstr>decide WHETHER COMPLAINT WILL BE INVESTIGATED</vt:lpstr>
      <vt:lpstr>Title IX Coordinator Critical Role in Initial Fact Analysis</vt:lpstr>
      <vt:lpstr>Title IX Sexual Harassment or Sexual Violence</vt:lpstr>
      <vt:lpstr>Type 1: Quid Pro Quo</vt:lpstr>
      <vt:lpstr>Is it Quid Pro Quo?</vt:lpstr>
      <vt:lpstr>Is it Quid Pro Quo?</vt:lpstr>
      <vt:lpstr>Definition of Sexual Harassment: Type 2 (2020 regs)</vt:lpstr>
      <vt:lpstr>Hostile Environment  Sexual Harassment</vt:lpstr>
      <vt:lpstr>PowerPoint Presentation</vt:lpstr>
      <vt:lpstr>PowerPoint Presentation</vt:lpstr>
      <vt:lpstr>Is it Hostile Environment?</vt:lpstr>
      <vt:lpstr>Is it Hostile Environment?</vt:lpstr>
      <vt:lpstr>Type 3: Sexual Assault or Violence</vt:lpstr>
      <vt:lpstr>Sexual Violence</vt:lpstr>
      <vt:lpstr>Is it Sexual Assault?</vt:lpstr>
      <vt:lpstr>Dating Violence</vt:lpstr>
      <vt:lpstr>Domestic Violence</vt:lpstr>
      <vt:lpstr>(Mandatory) Dismissal of Complaints</vt:lpstr>
      <vt:lpstr>(Permissive) Dismissal of Complaints</vt:lpstr>
      <vt:lpstr>(Permissive) Dismissal of Complaints</vt:lpstr>
      <vt:lpstr>INFORMAL RESOLUTION</vt:lpstr>
      <vt:lpstr>Informal Resolution</vt:lpstr>
      <vt:lpstr>Informal Resolution</vt:lpstr>
      <vt:lpstr>Informal Resolution</vt:lpstr>
      <vt:lpstr>Informal Resolution</vt:lpstr>
      <vt:lpstr> Why Parties May Prefer Informal Resolution</vt:lpstr>
      <vt:lpstr>What is the Informal Resolution Process?</vt:lpstr>
      <vt:lpstr>What is Mediation?</vt:lpstr>
      <vt:lpstr>Before the Mediation</vt:lpstr>
      <vt:lpstr>“Shuttle Diplomacy”</vt:lpstr>
      <vt:lpstr>At the Mediation</vt:lpstr>
      <vt:lpstr>Questions Facilitator  May Ask Parties</vt:lpstr>
      <vt:lpstr>Supportive Measures</vt:lpstr>
      <vt:lpstr>Typical Supportive Measures  </vt:lpstr>
      <vt:lpstr>How to get Parties “Unstuck”</vt:lpstr>
      <vt:lpstr>Determine Common Ground</vt:lpstr>
      <vt:lpstr>Drafting the Agreement</vt:lpstr>
      <vt:lpstr>Signing the Agreement</vt:lpstr>
      <vt:lpstr>Closing the Process</vt:lpstr>
      <vt:lpstr>Informal Resolution Outcome</vt:lpstr>
      <vt:lpstr>OVERSEE INVESTIGATION AND DECISION</vt:lpstr>
      <vt:lpstr>Assignment to Investigator</vt:lpstr>
      <vt:lpstr>Investigator Procedure Reminders</vt:lpstr>
      <vt:lpstr>Investigator Procedural Reminders</vt:lpstr>
      <vt:lpstr>Advise your Investigators to Plan, Plan, Plan</vt:lpstr>
      <vt:lpstr>Advise your Investigators to Plan, Plan, Plan</vt:lpstr>
      <vt:lpstr>Assign Decision Maker</vt:lpstr>
      <vt:lpstr>REMEDIES AND WRAPPING UP</vt:lpstr>
      <vt:lpstr>Remedies</vt:lpstr>
      <vt:lpstr>Appeals</vt:lpstr>
      <vt:lpstr>Appeals</vt:lpstr>
      <vt:lpstr>Appeals</vt:lpstr>
      <vt:lpstr>Appeals</vt:lpstr>
      <vt:lpstr>Appeals</vt:lpstr>
      <vt:lpstr>Appeals</vt:lpstr>
      <vt:lpstr>Discipline</vt:lpstr>
      <vt:lpstr>Discipline and IDEA/504</vt:lpstr>
      <vt:lpstr>Records Retention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 DISTRICT CAN AVOID  THE LONG, COSTLY REACH OF  THE OFFICE OF CIVIL RIGHTS:    Proactive Steps Every  District Should Take</dc:title>
  <dc:creator>prmolnar</dc:creator>
  <cp:lastModifiedBy>Alma T. Canez</cp:lastModifiedBy>
  <cp:revision>213</cp:revision>
  <cp:lastPrinted>2024-01-15T15:18:12Z</cp:lastPrinted>
  <dcterms:created xsi:type="dcterms:W3CDTF">2011-08-29T17:44:22Z</dcterms:created>
  <dcterms:modified xsi:type="dcterms:W3CDTF">2024-09-27T15:42:30Z</dcterms:modified>
</cp:coreProperties>
</file>